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76" r:id="rId4"/>
    <p:sldId id="279" r:id="rId5"/>
    <p:sldId id="284" r:id="rId6"/>
    <p:sldId id="288" r:id="rId7"/>
    <p:sldId id="280" r:id="rId8"/>
    <p:sldId id="289" r:id="rId9"/>
    <p:sldId id="290" r:id="rId10"/>
    <p:sldId id="281" r:id="rId11"/>
    <p:sldId id="282" r:id="rId12"/>
    <p:sldId id="283" r:id="rId13"/>
    <p:sldId id="287" r:id="rId14"/>
    <p:sldId id="286" r:id="rId15"/>
    <p:sldId id="291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352"/>
    <a:srgbClr val="F1FF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6957" autoAdjust="0"/>
  </p:normalViewPr>
  <p:slideViewPr>
    <p:cSldViewPr>
      <p:cViewPr varScale="1">
        <p:scale>
          <a:sx n="89" d="100"/>
          <a:sy n="89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DAF5C-379E-4CA1-8910-7F9B53A2358E}" type="doc">
      <dgm:prSet loTypeId="urn:microsoft.com/office/officeart/2005/8/layout/venn1" loCatId="relationship" qsTypeId="urn:microsoft.com/office/officeart/2005/8/quickstyle/simple2" qsCatId="simple" csTypeId="urn:microsoft.com/office/officeart/2005/8/colors/accent0_3" csCatId="mainScheme" phldr="1"/>
      <dgm:spPr/>
    </dgm:pt>
    <dgm:pt modelId="{6D543B97-A646-4918-8B2C-8B9B212DFC87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Пользователи</a:t>
          </a:r>
          <a:endParaRPr lang="ru-RU" sz="1400" b="1" dirty="0" smtClean="0"/>
        </a:p>
      </dgm:t>
    </dgm:pt>
    <dgm:pt modelId="{D76BD309-8D8B-4786-9E10-986A2A57C7D6}" type="parTrans" cxnId="{E78D491E-950E-4557-BD48-95E05595F22B}">
      <dgm:prSet/>
      <dgm:spPr/>
      <dgm:t>
        <a:bodyPr/>
        <a:lstStyle/>
        <a:p>
          <a:endParaRPr lang="ru-RU" sz="1800"/>
        </a:p>
      </dgm:t>
    </dgm:pt>
    <dgm:pt modelId="{CB96300C-6798-4143-B71F-C8D66558578E}" type="sibTrans" cxnId="{E78D491E-950E-4557-BD48-95E05595F22B}">
      <dgm:prSet/>
      <dgm:spPr/>
      <dgm:t>
        <a:bodyPr/>
        <a:lstStyle/>
        <a:p>
          <a:endParaRPr lang="ru-RU" sz="1800"/>
        </a:p>
      </dgm:t>
    </dgm:pt>
    <dgm:pt modelId="{15216168-B09B-4315-B197-DF9F707BA3FD}">
      <dgm:prSet phldrT="[Текст]" custT="1"/>
      <dgm:spPr/>
      <dgm:t>
        <a:bodyPr/>
        <a:lstStyle/>
        <a:p>
          <a:r>
            <a:rPr lang="ru-RU" sz="1800" b="1" dirty="0" smtClean="0"/>
            <a:t>Заказчик</a:t>
          </a:r>
          <a:endParaRPr lang="ru-RU" sz="1800" b="1" dirty="0"/>
        </a:p>
      </dgm:t>
    </dgm:pt>
    <dgm:pt modelId="{E61CE918-3D90-4546-87A2-1ACA25E882CC}" type="parTrans" cxnId="{71010F0A-2D60-4E56-9496-BDDE824D1FDA}">
      <dgm:prSet/>
      <dgm:spPr/>
      <dgm:t>
        <a:bodyPr/>
        <a:lstStyle/>
        <a:p>
          <a:endParaRPr lang="ru-RU" sz="1800"/>
        </a:p>
      </dgm:t>
    </dgm:pt>
    <dgm:pt modelId="{1CCBA4E4-C041-4FD3-9A80-679CFF449F83}" type="sibTrans" cxnId="{71010F0A-2D60-4E56-9496-BDDE824D1FDA}">
      <dgm:prSet/>
      <dgm:spPr/>
      <dgm:t>
        <a:bodyPr/>
        <a:lstStyle/>
        <a:p>
          <a:endParaRPr lang="ru-RU" sz="1800"/>
        </a:p>
      </dgm:t>
    </dgm:pt>
    <dgm:pt modelId="{E5500D69-7303-4CA7-A00E-9D313CBD23D7}">
      <dgm:prSet phldrT="[Текст]" custT="1"/>
      <dgm:spPr/>
      <dgm:t>
        <a:bodyPr/>
        <a:lstStyle/>
        <a:p>
          <a:r>
            <a:rPr lang="ru-RU" sz="1800" b="1" dirty="0" smtClean="0"/>
            <a:t>Технологии</a:t>
          </a:r>
        </a:p>
      </dgm:t>
    </dgm:pt>
    <dgm:pt modelId="{E29C1746-8B61-4B67-8B5B-3C905980A2BA}" type="parTrans" cxnId="{A690F0CF-24F2-42ED-AB8E-A8ACB75C100B}">
      <dgm:prSet/>
      <dgm:spPr/>
      <dgm:t>
        <a:bodyPr/>
        <a:lstStyle/>
        <a:p>
          <a:endParaRPr lang="ru-RU" sz="1800"/>
        </a:p>
      </dgm:t>
    </dgm:pt>
    <dgm:pt modelId="{1D856A8D-4392-4F4F-B6B9-7FD078FF8FB1}" type="sibTrans" cxnId="{A690F0CF-24F2-42ED-AB8E-A8ACB75C100B}">
      <dgm:prSet/>
      <dgm:spPr/>
      <dgm:t>
        <a:bodyPr/>
        <a:lstStyle/>
        <a:p>
          <a:endParaRPr lang="ru-RU" sz="1800"/>
        </a:p>
      </dgm:t>
    </dgm:pt>
    <dgm:pt modelId="{ACB038CA-7276-4B05-BB0C-6AAC18B30911}">
      <dgm:prSet custT="1"/>
      <dgm:spPr/>
      <dgm:t>
        <a:bodyPr/>
        <a:lstStyle/>
        <a:p>
          <a:pPr algn="l"/>
          <a:r>
            <a:rPr lang="ru-RU" sz="1400" dirty="0" smtClean="0"/>
            <a:t> Социально-демографические данные</a:t>
          </a:r>
          <a:endParaRPr lang="ru-RU" sz="1400" dirty="0"/>
        </a:p>
      </dgm:t>
    </dgm:pt>
    <dgm:pt modelId="{E11538FD-9D31-42D0-BEDE-90B6590FEC2F}" type="parTrans" cxnId="{A923ED72-EFF9-4BD4-A6BF-7288C7350905}">
      <dgm:prSet/>
      <dgm:spPr/>
      <dgm:t>
        <a:bodyPr/>
        <a:lstStyle/>
        <a:p>
          <a:endParaRPr lang="ru-RU" sz="1800"/>
        </a:p>
      </dgm:t>
    </dgm:pt>
    <dgm:pt modelId="{1BDF78A1-678A-4268-A835-2E17B810E590}" type="sibTrans" cxnId="{A923ED72-EFF9-4BD4-A6BF-7288C7350905}">
      <dgm:prSet/>
      <dgm:spPr/>
      <dgm:t>
        <a:bodyPr/>
        <a:lstStyle/>
        <a:p>
          <a:endParaRPr lang="ru-RU" sz="1800"/>
        </a:p>
      </dgm:t>
    </dgm:pt>
    <dgm:pt modelId="{6FF2C5D6-6319-4A6D-B89D-59BD42207203}">
      <dgm:prSet custT="1"/>
      <dgm:spPr/>
      <dgm:t>
        <a:bodyPr/>
        <a:lstStyle/>
        <a:p>
          <a:pPr algn="l"/>
          <a:r>
            <a:rPr lang="ru-RU" sz="1400" dirty="0" smtClean="0"/>
            <a:t> Цели, ожидания, мотивации</a:t>
          </a:r>
          <a:endParaRPr lang="ru-RU" sz="1400" dirty="0"/>
        </a:p>
      </dgm:t>
    </dgm:pt>
    <dgm:pt modelId="{EFBF1F69-2269-4C6A-9DC1-7FB26BCE1BDE}" type="parTrans" cxnId="{7F0284FB-2D80-45F2-A2EA-8354AF65FFB0}">
      <dgm:prSet/>
      <dgm:spPr/>
      <dgm:t>
        <a:bodyPr/>
        <a:lstStyle/>
        <a:p>
          <a:endParaRPr lang="ru-RU" sz="1800"/>
        </a:p>
      </dgm:t>
    </dgm:pt>
    <dgm:pt modelId="{68476A5D-21F1-45D5-9FB1-77C72D800022}" type="sibTrans" cxnId="{7F0284FB-2D80-45F2-A2EA-8354AF65FFB0}">
      <dgm:prSet/>
      <dgm:spPr/>
      <dgm:t>
        <a:bodyPr/>
        <a:lstStyle/>
        <a:p>
          <a:endParaRPr lang="ru-RU" sz="1800"/>
        </a:p>
      </dgm:t>
    </dgm:pt>
    <dgm:pt modelId="{26A543CA-6A92-44B3-91DC-0A13BF020ED8}">
      <dgm:prSet custT="1"/>
      <dgm:spPr/>
      <dgm:t>
        <a:bodyPr/>
        <a:lstStyle/>
        <a:p>
          <a:pPr algn="l"/>
          <a:r>
            <a:rPr lang="ru-RU" sz="1400" dirty="0" smtClean="0"/>
            <a:t> Способности</a:t>
          </a:r>
          <a:endParaRPr lang="ru-RU" sz="1400" dirty="0"/>
        </a:p>
      </dgm:t>
    </dgm:pt>
    <dgm:pt modelId="{26E87FE9-7CBB-41DC-A484-8FFD69CA4EC9}" type="parTrans" cxnId="{E8B59EF8-4C3A-4831-8E4C-C1A3D98C0B2D}">
      <dgm:prSet/>
      <dgm:spPr/>
      <dgm:t>
        <a:bodyPr/>
        <a:lstStyle/>
        <a:p>
          <a:endParaRPr lang="ru-RU" sz="1800"/>
        </a:p>
      </dgm:t>
    </dgm:pt>
    <dgm:pt modelId="{37A2907D-9CA5-44D4-8CBF-52A43EA674CA}" type="sibTrans" cxnId="{E8B59EF8-4C3A-4831-8E4C-C1A3D98C0B2D}">
      <dgm:prSet/>
      <dgm:spPr/>
      <dgm:t>
        <a:bodyPr/>
        <a:lstStyle/>
        <a:p>
          <a:endParaRPr lang="ru-RU" sz="1800"/>
        </a:p>
      </dgm:t>
    </dgm:pt>
    <dgm:pt modelId="{86B81C23-1E34-43A4-8545-FFCDB919174A}">
      <dgm:prSet custT="1"/>
      <dgm:spPr/>
      <dgm:t>
        <a:bodyPr/>
        <a:lstStyle/>
        <a:p>
          <a:pPr algn="l"/>
          <a:r>
            <a:rPr lang="ru-RU" sz="1400" dirty="0" smtClean="0"/>
            <a:t> Задачи и сценарии</a:t>
          </a:r>
          <a:endParaRPr lang="ru-RU" sz="1400" dirty="0"/>
        </a:p>
      </dgm:t>
    </dgm:pt>
    <dgm:pt modelId="{F483053D-B711-4620-A645-6F6D79D893C9}" type="parTrans" cxnId="{6F0A6245-B172-49BD-9314-DCB7F9A72E3E}">
      <dgm:prSet/>
      <dgm:spPr/>
      <dgm:t>
        <a:bodyPr/>
        <a:lstStyle/>
        <a:p>
          <a:endParaRPr lang="ru-RU" sz="1800"/>
        </a:p>
      </dgm:t>
    </dgm:pt>
    <dgm:pt modelId="{C067BBFF-33AB-4B72-87B7-28028EF35061}" type="sibTrans" cxnId="{6F0A6245-B172-49BD-9314-DCB7F9A72E3E}">
      <dgm:prSet/>
      <dgm:spPr/>
      <dgm:t>
        <a:bodyPr/>
        <a:lstStyle/>
        <a:p>
          <a:endParaRPr lang="ru-RU" sz="1800"/>
        </a:p>
      </dgm:t>
    </dgm:pt>
    <dgm:pt modelId="{55808CCF-2FF6-4C7F-9C99-8C77CA81532A}">
      <dgm:prSet custT="1"/>
      <dgm:spPr/>
      <dgm:t>
        <a:bodyPr/>
        <a:lstStyle/>
        <a:p>
          <a:pPr algn="l"/>
          <a:r>
            <a:rPr lang="ru-RU" sz="1400" dirty="0" smtClean="0"/>
            <a:t> Контекст использования</a:t>
          </a:r>
          <a:endParaRPr lang="ru-RU" sz="1400" dirty="0"/>
        </a:p>
      </dgm:t>
    </dgm:pt>
    <dgm:pt modelId="{81EC966F-64B7-4C78-86C8-E2265ED2D9DC}" type="parTrans" cxnId="{2F217C06-3BBC-4206-AE8B-620275AD8AB9}">
      <dgm:prSet/>
      <dgm:spPr/>
      <dgm:t>
        <a:bodyPr/>
        <a:lstStyle/>
        <a:p>
          <a:endParaRPr lang="ru-RU" sz="1800"/>
        </a:p>
      </dgm:t>
    </dgm:pt>
    <dgm:pt modelId="{830E013C-187B-42F6-8EFF-9EA2908A8178}" type="sibTrans" cxnId="{2F217C06-3BBC-4206-AE8B-620275AD8AB9}">
      <dgm:prSet/>
      <dgm:spPr/>
      <dgm:t>
        <a:bodyPr/>
        <a:lstStyle/>
        <a:p>
          <a:endParaRPr lang="ru-RU" sz="1800"/>
        </a:p>
      </dgm:t>
    </dgm:pt>
    <dgm:pt modelId="{8A481988-C55E-4B0A-A5AE-E2F8091ECD2F}">
      <dgm:prSet custT="1"/>
      <dgm:spPr/>
      <dgm:t>
        <a:bodyPr/>
        <a:lstStyle/>
        <a:p>
          <a:r>
            <a:rPr lang="ru-RU" sz="1800" dirty="0" smtClean="0"/>
            <a:t> Ограничения</a:t>
          </a:r>
          <a:endParaRPr lang="ru-RU" sz="1800" dirty="0"/>
        </a:p>
      </dgm:t>
    </dgm:pt>
    <dgm:pt modelId="{E69906F4-74D2-418D-8831-6A97301F9B2A}" type="parTrans" cxnId="{1F211FB9-37C9-4EAA-99EF-CFCD86A272D2}">
      <dgm:prSet/>
      <dgm:spPr/>
      <dgm:t>
        <a:bodyPr/>
        <a:lstStyle/>
        <a:p>
          <a:endParaRPr lang="ru-RU" sz="1800"/>
        </a:p>
      </dgm:t>
    </dgm:pt>
    <dgm:pt modelId="{C8E54869-C6E0-452E-B81C-C1BFDEFBBF54}" type="sibTrans" cxnId="{1F211FB9-37C9-4EAA-99EF-CFCD86A272D2}">
      <dgm:prSet/>
      <dgm:spPr/>
      <dgm:t>
        <a:bodyPr/>
        <a:lstStyle/>
        <a:p>
          <a:endParaRPr lang="ru-RU" sz="1800"/>
        </a:p>
      </dgm:t>
    </dgm:pt>
    <dgm:pt modelId="{AB83CC4A-DCBF-49AA-A844-05056878643B}">
      <dgm:prSet custT="1"/>
      <dgm:spPr/>
      <dgm:t>
        <a:bodyPr/>
        <a:lstStyle/>
        <a:p>
          <a:r>
            <a:rPr lang="ru-RU" sz="1800" dirty="0" smtClean="0"/>
            <a:t> Ресурсы</a:t>
          </a:r>
          <a:endParaRPr lang="ru-RU" sz="1800" dirty="0"/>
        </a:p>
      </dgm:t>
    </dgm:pt>
    <dgm:pt modelId="{E14DFB43-A14F-47B3-94E9-EB7F46191067}" type="sibTrans" cxnId="{D7FDEE93-02B1-4C4E-BD83-251D7053C19E}">
      <dgm:prSet/>
      <dgm:spPr/>
      <dgm:t>
        <a:bodyPr/>
        <a:lstStyle/>
        <a:p>
          <a:endParaRPr lang="ru-RU" sz="1800"/>
        </a:p>
      </dgm:t>
    </dgm:pt>
    <dgm:pt modelId="{A5D5EB06-2863-4AC6-B458-44E7AEC1B70F}" type="parTrans" cxnId="{D7FDEE93-02B1-4C4E-BD83-251D7053C19E}">
      <dgm:prSet/>
      <dgm:spPr/>
      <dgm:t>
        <a:bodyPr/>
        <a:lstStyle/>
        <a:p>
          <a:endParaRPr lang="ru-RU" sz="1800"/>
        </a:p>
      </dgm:t>
    </dgm:pt>
    <dgm:pt modelId="{0AF86779-81FD-4EDE-B831-36ADE5C0DE2E}">
      <dgm:prSet custT="1"/>
      <dgm:spPr/>
      <dgm:t>
        <a:bodyPr/>
        <a:lstStyle/>
        <a:p>
          <a:r>
            <a:rPr lang="ru-RU" sz="1800" dirty="0" smtClean="0"/>
            <a:t> Критерии успешности</a:t>
          </a:r>
          <a:endParaRPr lang="ru-RU" sz="1800" dirty="0"/>
        </a:p>
      </dgm:t>
    </dgm:pt>
    <dgm:pt modelId="{4F056979-3BEF-4569-BF4C-8D79582A8ECE}" type="parTrans" cxnId="{22321ED9-84EC-4D8D-918C-55B5C1B428A3}">
      <dgm:prSet/>
      <dgm:spPr/>
      <dgm:t>
        <a:bodyPr/>
        <a:lstStyle/>
        <a:p>
          <a:endParaRPr lang="ru-RU" sz="1800"/>
        </a:p>
      </dgm:t>
    </dgm:pt>
    <dgm:pt modelId="{07DEA6D3-9121-4929-BC98-CD2287E66BEA}" type="sibTrans" cxnId="{22321ED9-84EC-4D8D-918C-55B5C1B428A3}">
      <dgm:prSet/>
      <dgm:spPr/>
      <dgm:t>
        <a:bodyPr/>
        <a:lstStyle/>
        <a:p>
          <a:endParaRPr lang="ru-RU" sz="1800"/>
        </a:p>
      </dgm:t>
    </dgm:pt>
    <dgm:pt modelId="{2682400F-10AF-425A-B32C-6A1BB3EACE12}" type="pres">
      <dgm:prSet presAssocID="{7E0DAF5C-379E-4CA1-8910-7F9B53A2358E}" presName="compositeShape" presStyleCnt="0">
        <dgm:presLayoutVars>
          <dgm:chMax val="7"/>
          <dgm:dir/>
          <dgm:resizeHandles val="exact"/>
        </dgm:presLayoutVars>
      </dgm:prSet>
      <dgm:spPr/>
    </dgm:pt>
    <dgm:pt modelId="{5CD085A2-1C6D-4A75-83A1-D80E906013FE}" type="pres">
      <dgm:prSet presAssocID="{6D543B97-A646-4918-8B2C-8B9B212DFC87}" presName="circ1" presStyleLbl="vennNode1" presStyleIdx="0" presStyleCnt="3" custScaleX="105227" custScaleY="102451" custLinFactNeighborY="-1938"/>
      <dgm:spPr/>
      <dgm:t>
        <a:bodyPr/>
        <a:lstStyle/>
        <a:p>
          <a:endParaRPr lang="ru-RU"/>
        </a:p>
      </dgm:t>
    </dgm:pt>
    <dgm:pt modelId="{1EB6674E-D12F-4ACD-B230-FBBD5A4D25BF}" type="pres">
      <dgm:prSet presAssocID="{6D543B97-A646-4918-8B2C-8B9B212DFC8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865D5-4E42-44D4-ACC4-68B2F9296A0F}" type="pres">
      <dgm:prSet presAssocID="{15216168-B09B-4315-B197-DF9F707BA3FD}" presName="circ2" presStyleLbl="vennNode1" presStyleIdx="1" presStyleCnt="3" custLinFactNeighborX="7089" custLinFactNeighborY="4833"/>
      <dgm:spPr/>
      <dgm:t>
        <a:bodyPr/>
        <a:lstStyle/>
        <a:p>
          <a:endParaRPr lang="ru-RU"/>
        </a:p>
      </dgm:t>
    </dgm:pt>
    <dgm:pt modelId="{A15D8FC6-A13A-497A-AAC4-D0F9AF9C2667}" type="pres">
      <dgm:prSet presAssocID="{15216168-B09B-4315-B197-DF9F707BA3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BDE50-F88D-4D66-A951-A84BE20589EA}" type="pres">
      <dgm:prSet presAssocID="{E5500D69-7303-4CA7-A00E-9D313CBD23D7}" presName="circ3" presStyleLbl="vennNode1" presStyleIdx="2" presStyleCnt="3" custLinFactNeighborX="-2677" custLinFactNeighborY="4833"/>
      <dgm:spPr/>
      <dgm:t>
        <a:bodyPr/>
        <a:lstStyle/>
        <a:p>
          <a:endParaRPr lang="ru-RU"/>
        </a:p>
      </dgm:t>
    </dgm:pt>
    <dgm:pt modelId="{E549E868-CF13-42F3-ADFA-5DAB5E30A791}" type="pres">
      <dgm:prSet presAssocID="{E5500D69-7303-4CA7-A00E-9D313CBD23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D41BF-4827-47D5-9E7F-C482F94A0526}" type="presOf" srcId="{86B81C23-1E34-43A4-8545-FFCDB919174A}" destId="{1EB6674E-D12F-4ACD-B230-FBBD5A4D25BF}" srcOrd="1" destOrd="4" presId="urn:microsoft.com/office/officeart/2005/8/layout/venn1"/>
    <dgm:cxn modelId="{16A19CEB-217A-4AB4-ADB6-A8492F82C68C}" type="presOf" srcId="{0AF86779-81FD-4EDE-B831-36ADE5C0DE2E}" destId="{A15D8FC6-A13A-497A-AAC4-D0F9AF9C2667}" srcOrd="1" destOrd="1" presId="urn:microsoft.com/office/officeart/2005/8/layout/venn1"/>
    <dgm:cxn modelId="{134CB00E-A8F0-4327-A3FD-3E77AAAF34CC}" type="presOf" srcId="{6FF2C5D6-6319-4A6D-B89D-59BD42207203}" destId="{5CD085A2-1C6D-4A75-83A1-D80E906013FE}" srcOrd="0" destOrd="2" presId="urn:microsoft.com/office/officeart/2005/8/layout/venn1"/>
    <dgm:cxn modelId="{37101A85-0E7D-4929-8885-928EBC21959E}" type="presOf" srcId="{7E0DAF5C-379E-4CA1-8910-7F9B53A2358E}" destId="{2682400F-10AF-425A-B32C-6A1BB3EACE12}" srcOrd="0" destOrd="0" presId="urn:microsoft.com/office/officeart/2005/8/layout/venn1"/>
    <dgm:cxn modelId="{CE6465AF-288F-4AE8-B502-B7043A6D59B8}" type="presOf" srcId="{6D543B97-A646-4918-8B2C-8B9B212DFC87}" destId="{1EB6674E-D12F-4ACD-B230-FBBD5A4D25BF}" srcOrd="1" destOrd="0" presId="urn:microsoft.com/office/officeart/2005/8/layout/venn1"/>
    <dgm:cxn modelId="{2F217C06-3BBC-4206-AE8B-620275AD8AB9}" srcId="{6D543B97-A646-4918-8B2C-8B9B212DFC87}" destId="{55808CCF-2FF6-4C7F-9C99-8C77CA81532A}" srcOrd="4" destOrd="0" parTransId="{81EC966F-64B7-4C78-86C8-E2265ED2D9DC}" sibTransId="{830E013C-187B-42F6-8EFF-9EA2908A8178}"/>
    <dgm:cxn modelId="{92F4620B-DB97-4565-A1AA-106F68F442A9}" type="presOf" srcId="{6FF2C5D6-6319-4A6D-B89D-59BD42207203}" destId="{1EB6674E-D12F-4ACD-B230-FBBD5A4D25BF}" srcOrd="1" destOrd="2" presId="urn:microsoft.com/office/officeart/2005/8/layout/venn1"/>
    <dgm:cxn modelId="{6F0A6245-B172-49BD-9314-DCB7F9A72E3E}" srcId="{6D543B97-A646-4918-8B2C-8B9B212DFC87}" destId="{86B81C23-1E34-43A4-8545-FFCDB919174A}" srcOrd="3" destOrd="0" parTransId="{F483053D-B711-4620-A645-6F6D79D893C9}" sibTransId="{C067BBFF-33AB-4B72-87B7-28028EF35061}"/>
    <dgm:cxn modelId="{D0B7755F-F194-418B-9AF5-FC3D8E4C7BB7}" type="presOf" srcId="{ACB038CA-7276-4B05-BB0C-6AAC18B30911}" destId="{1EB6674E-D12F-4ACD-B230-FBBD5A4D25BF}" srcOrd="1" destOrd="1" presId="urn:microsoft.com/office/officeart/2005/8/layout/venn1"/>
    <dgm:cxn modelId="{CCCD89B3-2243-40C2-80F3-F8334C9018E1}" type="presOf" srcId="{AB83CC4A-DCBF-49AA-A844-05056878643B}" destId="{E549E868-CF13-42F3-ADFA-5DAB5E30A791}" srcOrd="1" destOrd="1" presId="urn:microsoft.com/office/officeart/2005/8/layout/venn1"/>
    <dgm:cxn modelId="{4E62C763-70C0-4709-A85F-C8F384D68150}" type="presOf" srcId="{26A543CA-6A92-44B3-91DC-0A13BF020ED8}" destId="{1EB6674E-D12F-4ACD-B230-FBBD5A4D25BF}" srcOrd="1" destOrd="3" presId="urn:microsoft.com/office/officeart/2005/8/layout/venn1"/>
    <dgm:cxn modelId="{71010F0A-2D60-4E56-9496-BDDE824D1FDA}" srcId="{7E0DAF5C-379E-4CA1-8910-7F9B53A2358E}" destId="{15216168-B09B-4315-B197-DF9F707BA3FD}" srcOrd="1" destOrd="0" parTransId="{E61CE918-3D90-4546-87A2-1ACA25E882CC}" sibTransId="{1CCBA4E4-C041-4FD3-9A80-679CFF449F83}"/>
    <dgm:cxn modelId="{005ACF3B-907F-4A97-8151-36D2F33A6358}" type="presOf" srcId="{E5500D69-7303-4CA7-A00E-9D313CBD23D7}" destId="{029BDE50-F88D-4D66-A951-A84BE20589EA}" srcOrd="0" destOrd="0" presId="urn:microsoft.com/office/officeart/2005/8/layout/venn1"/>
    <dgm:cxn modelId="{097B937F-89FA-4C41-A0F7-2AFB7E04ACA1}" type="presOf" srcId="{E5500D69-7303-4CA7-A00E-9D313CBD23D7}" destId="{E549E868-CF13-42F3-ADFA-5DAB5E30A791}" srcOrd="1" destOrd="0" presId="urn:microsoft.com/office/officeart/2005/8/layout/venn1"/>
    <dgm:cxn modelId="{B2711869-52AF-4F15-A7C3-FCC31265DBC3}" type="presOf" srcId="{6D543B97-A646-4918-8B2C-8B9B212DFC87}" destId="{5CD085A2-1C6D-4A75-83A1-D80E906013FE}" srcOrd="0" destOrd="0" presId="urn:microsoft.com/office/officeart/2005/8/layout/venn1"/>
    <dgm:cxn modelId="{DAFC612F-D1C5-4E43-BEB0-E06D87172A76}" type="presOf" srcId="{55808CCF-2FF6-4C7F-9C99-8C77CA81532A}" destId="{1EB6674E-D12F-4ACD-B230-FBBD5A4D25BF}" srcOrd="1" destOrd="5" presId="urn:microsoft.com/office/officeart/2005/8/layout/venn1"/>
    <dgm:cxn modelId="{BEEFBD60-19AB-4C4A-B00E-6E96188BB649}" type="presOf" srcId="{86B81C23-1E34-43A4-8545-FFCDB919174A}" destId="{5CD085A2-1C6D-4A75-83A1-D80E906013FE}" srcOrd="0" destOrd="4" presId="urn:microsoft.com/office/officeart/2005/8/layout/venn1"/>
    <dgm:cxn modelId="{AF9CE882-AA5F-4721-B4EA-FC1E9884D525}" type="presOf" srcId="{0AF86779-81FD-4EDE-B831-36ADE5C0DE2E}" destId="{7D0865D5-4E42-44D4-ACC4-68B2F9296A0F}" srcOrd="0" destOrd="1" presId="urn:microsoft.com/office/officeart/2005/8/layout/venn1"/>
    <dgm:cxn modelId="{DCC13769-EB3D-4453-8F5D-C63F2FA68268}" type="presOf" srcId="{15216168-B09B-4315-B197-DF9F707BA3FD}" destId="{7D0865D5-4E42-44D4-ACC4-68B2F9296A0F}" srcOrd="0" destOrd="0" presId="urn:microsoft.com/office/officeart/2005/8/layout/venn1"/>
    <dgm:cxn modelId="{E78D491E-950E-4557-BD48-95E05595F22B}" srcId="{7E0DAF5C-379E-4CA1-8910-7F9B53A2358E}" destId="{6D543B97-A646-4918-8B2C-8B9B212DFC87}" srcOrd="0" destOrd="0" parTransId="{D76BD309-8D8B-4786-9E10-986A2A57C7D6}" sibTransId="{CB96300C-6798-4143-B71F-C8D66558578E}"/>
    <dgm:cxn modelId="{E8B59EF8-4C3A-4831-8E4C-C1A3D98C0B2D}" srcId="{6D543B97-A646-4918-8B2C-8B9B212DFC87}" destId="{26A543CA-6A92-44B3-91DC-0A13BF020ED8}" srcOrd="2" destOrd="0" parTransId="{26E87FE9-7CBB-41DC-A484-8FFD69CA4EC9}" sibTransId="{37A2907D-9CA5-44D4-8CBF-52A43EA674CA}"/>
    <dgm:cxn modelId="{A690F0CF-24F2-42ED-AB8E-A8ACB75C100B}" srcId="{7E0DAF5C-379E-4CA1-8910-7F9B53A2358E}" destId="{E5500D69-7303-4CA7-A00E-9D313CBD23D7}" srcOrd="2" destOrd="0" parTransId="{E29C1746-8B61-4B67-8B5B-3C905980A2BA}" sibTransId="{1D856A8D-4392-4F4F-B6B9-7FD078FF8FB1}"/>
    <dgm:cxn modelId="{D7FDEE93-02B1-4C4E-BD83-251D7053C19E}" srcId="{E5500D69-7303-4CA7-A00E-9D313CBD23D7}" destId="{AB83CC4A-DCBF-49AA-A844-05056878643B}" srcOrd="0" destOrd="0" parTransId="{A5D5EB06-2863-4AC6-B458-44E7AEC1B70F}" sibTransId="{E14DFB43-A14F-47B3-94E9-EB7F46191067}"/>
    <dgm:cxn modelId="{CB84F11C-3251-429E-A721-27770C814A88}" type="presOf" srcId="{26A543CA-6A92-44B3-91DC-0A13BF020ED8}" destId="{5CD085A2-1C6D-4A75-83A1-D80E906013FE}" srcOrd="0" destOrd="3" presId="urn:microsoft.com/office/officeart/2005/8/layout/venn1"/>
    <dgm:cxn modelId="{2C61D2BF-E346-4ABB-B183-55E72178B999}" type="presOf" srcId="{55808CCF-2FF6-4C7F-9C99-8C77CA81532A}" destId="{5CD085A2-1C6D-4A75-83A1-D80E906013FE}" srcOrd="0" destOrd="5" presId="urn:microsoft.com/office/officeart/2005/8/layout/venn1"/>
    <dgm:cxn modelId="{1F211FB9-37C9-4EAA-99EF-CFCD86A272D2}" srcId="{E5500D69-7303-4CA7-A00E-9D313CBD23D7}" destId="{8A481988-C55E-4B0A-A5AE-E2F8091ECD2F}" srcOrd="1" destOrd="0" parTransId="{E69906F4-74D2-418D-8831-6A97301F9B2A}" sibTransId="{C8E54869-C6E0-452E-B81C-C1BFDEFBBF54}"/>
    <dgm:cxn modelId="{7F0284FB-2D80-45F2-A2EA-8354AF65FFB0}" srcId="{6D543B97-A646-4918-8B2C-8B9B212DFC87}" destId="{6FF2C5D6-6319-4A6D-B89D-59BD42207203}" srcOrd="1" destOrd="0" parTransId="{EFBF1F69-2269-4C6A-9DC1-7FB26BCE1BDE}" sibTransId="{68476A5D-21F1-45D5-9FB1-77C72D800022}"/>
    <dgm:cxn modelId="{0562636E-A4FA-4D61-B68F-640724323B41}" type="presOf" srcId="{ACB038CA-7276-4B05-BB0C-6AAC18B30911}" destId="{5CD085A2-1C6D-4A75-83A1-D80E906013FE}" srcOrd="0" destOrd="1" presId="urn:microsoft.com/office/officeart/2005/8/layout/venn1"/>
    <dgm:cxn modelId="{22321ED9-84EC-4D8D-918C-55B5C1B428A3}" srcId="{15216168-B09B-4315-B197-DF9F707BA3FD}" destId="{0AF86779-81FD-4EDE-B831-36ADE5C0DE2E}" srcOrd="0" destOrd="0" parTransId="{4F056979-3BEF-4569-BF4C-8D79582A8ECE}" sibTransId="{07DEA6D3-9121-4929-BC98-CD2287E66BEA}"/>
    <dgm:cxn modelId="{1A382104-8D62-4898-A566-6E7B89407594}" type="presOf" srcId="{AB83CC4A-DCBF-49AA-A844-05056878643B}" destId="{029BDE50-F88D-4D66-A951-A84BE20589EA}" srcOrd="0" destOrd="1" presId="urn:microsoft.com/office/officeart/2005/8/layout/venn1"/>
    <dgm:cxn modelId="{BE2DE8DD-8EAD-4A05-88DE-B161BA8F6939}" type="presOf" srcId="{8A481988-C55E-4B0A-A5AE-E2F8091ECD2F}" destId="{029BDE50-F88D-4D66-A951-A84BE20589EA}" srcOrd="0" destOrd="2" presId="urn:microsoft.com/office/officeart/2005/8/layout/venn1"/>
    <dgm:cxn modelId="{A923ED72-EFF9-4BD4-A6BF-7288C7350905}" srcId="{6D543B97-A646-4918-8B2C-8B9B212DFC87}" destId="{ACB038CA-7276-4B05-BB0C-6AAC18B30911}" srcOrd="0" destOrd="0" parTransId="{E11538FD-9D31-42D0-BEDE-90B6590FEC2F}" sibTransId="{1BDF78A1-678A-4268-A835-2E17B810E590}"/>
    <dgm:cxn modelId="{C9EE8CF0-0AA1-4FB1-9C0D-B767A517EE41}" type="presOf" srcId="{15216168-B09B-4315-B197-DF9F707BA3FD}" destId="{A15D8FC6-A13A-497A-AAC4-D0F9AF9C2667}" srcOrd="1" destOrd="0" presId="urn:microsoft.com/office/officeart/2005/8/layout/venn1"/>
    <dgm:cxn modelId="{09B2DB75-3DD8-4588-AF7C-CEAE4F740EAC}" type="presOf" srcId="{8A481988-C55E-4B0A-A5AE-E2F8091ECD2F}" destId="{E549E868-CF13-42F3-ADFA-5DAB5E30A791}" srcOrd="1" destOrd="2" presId="urn:microsoft.com/office/officeart/2005/8/layout/venn1"/>
    <dgm:cxn modelId="{12A37777-D9BA-4AA8-B206-81B023F224D0}" type="presParOf" srcId="{2682400F-10AF-425A-B32C-6A1BB3EACE12}" destId="{5CD085A2-1C6D-4A75-83A1-D80E906013FE}" srcOrd="0" destOrd="0" presId="urn:microsoft.com/office/officeart/2005/8/layout/venn1"/>
    <dgm:cxn modelId="{50F8490C-E784-4643-AA6C-1AF6AA5E7BF9}" type="presParOf" srcId="{2682400F-10AF-425A-B32C-6A1BB3EACE12}" destId="{1EB6674E-D12F-4ACD-B230-FBBD5A4D25BF}" srcOrd="1" destOrd="0" presId="urn:microsoft.com/office/officeart/2005/8/layout/venn1"/>
    <dgm:cxn modelId="{11BB4117-5DBD-43E1-A9B2-4D4D3D33B05D}" type="presParOf" srcId="{2682400F-10AF-425A-B32C-6A1BB3EACE12}" destId="{7D0865D5-4E42-44D4-ACC4-68B2F9296A0F}" srcOrd="2" destOrd="0" presId="urn:microsoft.com/office/officeart/2005/8/layout/venn1"/>
    <dgm:cxn modelId="{74A3DBE7-43D1-42DE-8E79-62423F84B7FE}" type="presParOf" srcId="{2682400F-10AF-425A-B32C-6A1BB3EACE12}" destId="{A15D8FC6-A13A-497A-AAC4-D0F9AF9C2667}" srcOrd="3" destOrd="0" presId="urn:microsoft.com/office/officeart/2005/8/layout/venn1"/>
    <dgm:cxn modelId="{6A438B67-6D4B-4165-ABDE-753CA2C53A39}" type="presParOf" srcId="{2682400F-10AF-425A-B32C-6A1BB3EACE12}" destId="{029BDE50-F88D-4D66-A951-A84BE20589EA}" srcOrd="4" destOrd="0" presId="urn:microsoft.com/office/officeart/2005/8/layout/venn1"/>
    <dgm:cxn modelId="{5440DF15-2B67-4D0C-8057-0F49AF1F0DA6}" type="presParOf" srcId="{2682400F-10AF-425A-B32C-6A1BB3EACE12}" destId="{E549E868-CF13-42F3-ADFA-5DAB5E30A79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D085A2-1C6D-4A75-83A1-D80E906013FE}">
      <dsp:nvSpPr>
        <dsp:cNvPr id="0" name=""/>
        <dsp:cNvSpPr/>
      </dsp:nvSpPr>
      <dsp:spPr>
        <a:xfrm>
          <a:off x="1226369" y="67666"/>
          <a:ext cx="3119425" cy="303713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Пользователи</a:t>
          </a:r>
          <a:endParaRPr lang="ru-RU" sz="1400" b="1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Социально-демографические данные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Цели, ожидания, мотивации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Способности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Задачи и сценарии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Контекст использования</a:t>
          </a:r>
          <a:endParaRPr lang="ru-RU" sz="1400" kern="1200" dirty="0"/>
        </a:p>
      </dsp:txBody>
      <dsp:txXfrm>
        <a:off x="1642292" y="599164"/>
        <a:ext cx="2287578" cy="1366709"/>
      </dsp:txXfrm>
    </dsp:sp>
    <dsp:sp modelId="{7D0865D5-4E42-44D4-ACC4-68B2F9296A0F}">
      <dsp:nvSpPr>
        <dsp:cNvPr id="0" name=""/>
        <dsp:cNvSpPr/>
      </dsp:nvSpPr>
      <dsp:spPr>
        <a:xfrm>
          <a:off x="2583677" y="2139361"/>
          <a:ext cx="2964472" cy="296447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Заказчик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Критерии успешности</a:t>
          </a:r>
          <a:endParaRPr lang="ru-RU" sz="1800" kern="1200" dirty="0"/>
        </a:p>
      </dsp:txBody>
      <dsp:txXfrm>
        <a:off x="3490312" y="2905183"/>
        <a:ext cx="1778683" cy="1630460"/>
      </dsp:txXfrm>
    </dsp:sp>
    <dsp:sp modelId="{029BDE50-F88D-4D66-A951-A84BE20589EA}">
      <dsp:nvSpPr>
        <dsp:cNvPr id="0" name=""/>
        <dsp:cNvSpPr/>
      </dsp:nvSpPr>
      <dsp:spPr>
        <a:xfrm>
          <a:off x="154806" y="2139361"/>
          <a:ext cx="2964472" cy="296447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Технологии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Ресурсы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Ограничения</a:t>
          </a:r>
          <a:endParaRPr lang="ru-RU" sz="1800" kern="1200" dirty="0"/>
        </a:p>
      </dsp:txBody>
      <dsp:txXfrm>
        <a:off x="433960" y="2905183"/>
        <a:ext cx="1778683" cy="163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B27D8-379F-441F-A582-D64B90E26A7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46749-1E63-476A-B20C-1F2F5C9EC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01FD9-1EB4-4457-9FFA-E99337D696B1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019ED-4A38-4E2C-86E5-D1E8DEA8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Лекция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019ED-4A38-4E2C-86E5-D1E8DEA87C8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A8E3-B017-49BB-AB85-CC7401E766DC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C60B-F679-443C-AC74-25C6BC0F1C6C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CABF-78DE-40B8-8B43-B4042BDC2885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80EF-63DE-44E9-8B61-6ADB5C22DF65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471-162A-4A8E-9E2B-BCD7F12BF1E7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7E46-14B6-4271-98DE-6E141AFFEBCC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A18D-D17F-45E7-AD17-6075D87B144F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07F3-61AE-48BD-90F8-705D10FCD48A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6C82-2D3D-486B-8FD9-E0769BB59BFC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2849-4665-4D5B-9BC7-5057DEFA91D1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A19F-10D6-4014-9A27-1E6D1B8A8164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FE598-AD07-485A-880C-F700E5A79448}" type="datetime1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1F37-BD2B-4FE2-92F0-D2A1C5EA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000396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Учебный курс</a:t>
            </a:r>
            <a:b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«Проектирование интерфейса пользователя»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6400800" cy="70960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Преподаватель: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к. т. н. Пескова Ольга Вадимовна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продукта. Пример анализа аналогов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3059" y="857232"/>
          <a:ext cx="8455405" cy="55914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91081"/>
                <a:gridCol w="1691081"/>
                <a:gridCol w="202402"/>
                <a:gridCol w="1488679"/>
                <a:gridCol w="1691081"/>
                <a:gridCol w="1691081"/>
              </a:tblGrid>
              <a:tr h="285752"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50" dirty="0" smtClean="0"/>
                        <a:t>TravelSmart.com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TravelCrazy.com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WillTravel.com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Магазин</a:t>
                      </a:r>
                      <a:r>
                        <a:rPr lang="ru-RU" sz="1050" baseline="0" dirty="0" smtClean="0"/>
                        <a:t> </a:t>
                      </a:r>
                      <a:r>
                        <a:rPr lang="en-US" sz="1050" dirty="0" smtClean="0"/>
                        <a:t>Corner</a:t>
                      </a:r>
                      <a:r>
                        <a:rPr lang="ru-RU" sz="1050" dirty="0" smtClean="0"/>
                        <a:t> </a:t>
                      </a:r>
                      <a:r>
                        <a:rPr lang="en-US" sz="1050" baseline="0" dirty="0" smtClean="0"/>
                        <a:t>Travel 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Уникальные особенности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рекомендации клиентов</a:t>
                      </a:r>
                    </a:p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чат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Программа лояльности клиентов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Вызов</a:t>
                      </a:r>
                      <a:r>
                        <a:rPr lang="ru-RU" sz="1050" baseline="0" dirty="0" smtClean="0"/>
                        <a:t> агента бюро путешествий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Персонализированные услуги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Сильные стороны проекта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baseline="0" dirty="0" smtClean="0"/>
                        <a:t> б</a:t>
                      </a:r>
                      <a:r>
                        <a:rPr lang="ru-RU" sz="1050" dirty="0" smtClean="0"/>
                        <a:t>ыстрый процесс в 3 шага</a:t>
                      </a:r>
                    </a:p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baseline="0" dirty="0" smtClean="0"/>
                        <a:t> с</a:t>
                      </a:r>
                      <a:r>
                        <a:rPr lang="ru-RU" sz="1050" dirty="0" smtClean="0"/>
                        <a:t>равнение</a:t>
                      </a:r>
                      <a:r>
                        <a:rPr lang="ru-RU" sz="1050" baseline="0" dirty="0" smtClean="0"/>
                        <a:t> по ценам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Calibri" pitchFamily="34" charset="0"/>
                        <a:buChar char="•"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полезные гиды по путешествиям</a:t>
                      </a:r>
                    </a:p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оценки клиентов и экспертов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сравнение по ценам</a:t>
                      </a:r>
                    </a:p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рекомендации и предостережения по путешествиям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программа «Постоянный покупатель»</a:t>
                      </a:r>
                    </a:p>
                    <a:p>
                      <a:pPr>
                        <a:buFont typeface="Calibri" pitchFamily="34" charset="0"/>
                        <a:buChar char="•"/>
                      </a:pPr>
                      <a:r>
                        <a:rPr lang="ru-RU" sz="1050" dirty="0" smtClean="0"/>
                        <a:t> обращение по телефону или лично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Слабые стороны проекта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нужно знать трёхбуквенный код аэропорта</a:t>
                      </a:r>
                    </a:p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скрыта помощь/поддержка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беспорядочное отображение с кучей опций</a:t>
                      </a:r>
                    </a:p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сбивающий с толку интерфейс поиска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результаты поиска неполные и неправдоподобные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отсутствие </a:t>
                      </a:r>
                      <a:r>
                        <a:rPr lang="ru-RU" sz="1050" kern="1200" baseline="0" dirty="0" err="1" smtClean="0"/>
                        <a:t>веб-доступа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База клиентов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50" dirty="0" smtClean="0"/>
                        <a:t>2500 пользователей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500 000 </a:t>
                      </a:r>
                      <a:r>
                        <a:rPr lang="ru-RU" sz="1050" dirty="0" err="1" smtClean="0"/>
                        <a:t>пользоват</a:t>
                      </a:r>
                      <a:r>
                        <a:rPr lang="ru-RU" sz="1050" dirty="0" smtClean="0"/>
                        <a:t>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150 000 </a:t>
                      </a:r>
                      <a:r>
                        <a:rPr lang="ru-RU" sz="1050" dirty="0" err="1" smtClean="0"/>
                        <a:t>пользоват</a:t>
                      </a:r>
                      <a:r>
                        <a:rPr lang="ru-RU" sz="105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неизвестно</a:t>
                      </a:r>
                      <a:endParaRPr lang="ru-RU" sz="105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Уровень удовлетворён.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50" dirty="0" smtClean="0"/>
                        <a:t>68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Не</a:t>
                      </a:r>
                      <a:r>
                        <a:rPr lang="ru-RU" sz="1050" baseline="0" dirty="0" smtClean="0"/>
                        <a:t> доступно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Не применим</a:t>
                      </a:r>
                      <a:endParaRPr lang="ru-RU" sz="1050" dirty="0"/>
                    </a:p>
                  </a:txBody>
                  <a:tcPr/>
                </a:tc>
              </a:tr>
              <a:tr h="37962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Требования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соответствие разделу 508 </a:t>
                      </a:r>
                    </a:p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поддержка всех браузеров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только</a:t>
                      </a:r>
                      <a:r>
                        <a:rPr lang="en-US" sz="1050" kern="1200" baseline="0" dirty="0" smtClean="0"/>
                        <a:t> IE 5.5</a:t>
                      </a:r>
                    </a:p>
                    <a:p>
                      <a:pPr marL="0" algn="l" defTabSz="914400" rtl="0" eaLnBrk="1" latinLnBrk="0" hangingPunct="1">
                        <a:buFont typeface="Calibri" pitchFamily="34" charset="0"/>
                        <a:buChar char="•"/>
                      </a:pPr>
                      <a:r>
                        <a:rPr lang="ru-RU" sz="1050" kern="1200" baseline="0" dirty="0" smtClean="0"/>
                        <a:t> </a:t>
                      </a:r>
                      <a:r>
                        <a:rPr lang="en-US" sz="1050" kern="1200" baseline="0" dirty="0" smtClean="0"/>
                        <a:t>flash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Char char="•"/>
                        <a:tabLst/>
                        <a:defRPr/>
                      </a:pPr>
                      <a:r>
                        <a:rPr lang="ru-RU" sz="1050" kern="1200" baseline="0" dirty="0" smtClean="0"/>
                        <a:t> поддержка всех браузеров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Calibri" pitchFamily="34" charset="0"/>
                        <a:buNone/>
                      </a:pPr>
                      <a:r>
                        <a:rPr lang="ru-RU" sz="1050" kern="1200" baseline="0" dirty="0" smtClean="0"/>
                        <a:t>отсутствуют</a:t>
                      </a:r>
                      <a:endParaRPr lang="ru-RU" sz="105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2134">
                <a:tc gridSpan="6">
                  <a:txBody>
                    <a:bodyPr/>
                    <a:lstStyle/>
                    <a:p>
                      <a:r>
                        <a:rPr lang="ru-RU" sz="1050" dirty="0" smtClean="0"/>
                        <a:t>Основные особенности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Места, где узнать можно подробности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Авиабилеты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Аренда</a:t>
                      </a:r>
                      <a:r>
                        <a:rPr lang="ru-RU" sz="1050" baseline="0" dirty="0" smtClean="0"/>
                        <a:t> автомобиля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Бронирование</a:t>
                      </a:r>
                      <a:r>
                        <a:rPr lang="ru-RU" sz="1050" baseline="0" dirty="0" smtClean="0"/>
                        <a:t> отеля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Ж/</a:t>
                      </a:r>
                      <a:r>
                        <a:rPr lang="ru-RU" sz="1050" dirty="0" err="1" smtClean="0"/>
                        <a:t>д</a:t>
                      </a:r>
                      <a:r>
                        <a:rPr lang="ru-RU" sz="1050" baseline="0" dirty="0" smtClean="0"/>
                        <a:t> билеты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Автобусные билеты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Х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Комплекты путешествий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105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57884" y="6392361"/>
            <a:ext cx="2740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© </a:t>
            </a:r>
            <a:r>
              <a:rPr lang="en-US" sz="1200" dirty="0" smtClean="0"/>
              <a:t>Catherine Courage</a:t>
            </a:r>
            <a:r>
              <a:rPr lang="ru-RU" sz="1200" dirty="0" smtClean="0"/>
              <a:t>, </a:t>
            </a:r>
            <a:r>
              <a:rPr lang="en-US" sz="1200" dirty="0" smtClean="0"/>
              <a:t>Kathy Baxter</a:t>
            </a:r>
            <a:r>
              <a:rPr lang="ru-RU" sz="1200" dirty="0" smtClean="0"/>
              <a:t>, 2005</a:t>
            </a:r>
            <a:endParaRPr lang="ru-RU" sz="1200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продукта и потребностей заказчика. </a:t>
            </a:r>
            <a:b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Стратегия дизайна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285860"/>
          <a:ext cx="8286808" cy="48463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214446"/>
                <a:gridCol w="7072362"/>
              </a:tblGrid>
              <a:tr h="2599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Назначение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Согласование с заказчиком и</a:t>
                      </a:r>
                      <a:r>
                        <a:rPr lang="ru-RU" sz="1400" baseline="0" dirty="0" smtClean="0"/>
                        <a:t> описание основных целей и задач проектирования продукта</a:t>
                      </a:r>
                      <a:endParaRPr lang="ru-RU" sz="1400" dirty="0"/>
                    </a:p>
                  </a:txBody>
                  <a:tcPr/>
                </a:tc>
              </a:tr>
              <a:tr h="6238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/>
                        <a:t>Ценность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 коммуникация между отделами заказчика;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 устранение противоречий;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 обсуждение приоритетов целей и задач;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 синтез всех точек зрения;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 учёт предыдущего опыта работы;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 сбор воедино всего, что может оказать влияние на интерфейс.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770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источники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интервью с заинтересованными лицами;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документация заказчика по текущему проекту;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анализ конкурентов;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анализ обратной связи;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организационная структура заказчика;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организация группы разработки.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770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Содержание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заинтересованные стороны;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видение продукта заинтересованными</a:t>
                      </a:r>
                      <a:r>
                        <a:rPr lang="ru-RU" sz="1400" kern="1200" baseline="0" dirty="0" smtClean="0"/>
                        <a:t> лицами (задачи продукта);</a:t>
                      </a:r>
                      <a:endParaRPr lang="ru-RU" sz="1400" kern="1200" dirty="0" smtClean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конфликты и противоречия;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задачи бизнеса (верифицируемые), задачи маркетинга и </a:t>
                      </a:r>
                      <a:r>
                        <a:rPr lang="ru-RU" sz="1400" kern="1200" dirty="0" err="1" smtClean="0"/>
                        <a:t>брендинга</a:t>
                      </a:r>
                      <a:r>
                        <a:rPr lang="ru-RU" sz="1400" kern="1200" dirty="0" smtClean="0"/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измеримые критерии успешности;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технические возможности и ограничения;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/>
                        <a:t>представления заинтересованных лиц о пользователях (целевая аудитория);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 и график проекта.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пользователей. Методы сбора данных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71504" y="901529"/>
          <a:ext cx="8715404" cy="5742181"/>
        </p:xfrm>
        <a:graphic>
          <a:graphicData uri="http://schemas.openxmlformats.org/presentationml/2006/ole">
            <p:oleObj spid="_x0000_s6156" name="Документ" r:id="rId4" imgW="10543189" imgH="6946114" progId="Word.Document.12">
              <p:embed/>
            </p:oleObj>
          </a:graphicData>
        </a:graphic>
      </p:graphicFrame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733436"/>
          <a:ext cx="8286808" cy="57607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14446"/>
                <a:gridCol w="7072362"/>
              </a:tblGrid>
              <a:tr h="2599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Назначение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Накопление детальной информации от каждого респондента</a:t>
                      </a:r>
                      <a:endParaRPr lang="ru-RU" sz="1400" dirty="0"/>
                    </a:p>
                  </a:txBody>
                  <a:tcPr/>
                </a:tc>
              </a:tr>
              <a:tr h="6238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контролируемое прямое общение с пользователем;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наблюдение за мыслями и поведением респондента с фильтрацией его мнений, желаний, предположений и обобщений.</a:t>
                      </a:r>
                    </a:p>
                  </a:txBody>
                  <a:tcPr/>
                </a:tc>
              </a:tr>
              <a:tr h="987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Область применения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 defTabSz="91440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первичное погружение в предметную область</a:t>
                      </a:r>
                    </a:p>
                    <a:p>
                      <a:pPr marL="0" lvl="1" algn="l" defTabSz="91440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небольшая выборка пользователей</a:t>
                      </a:r>
                    </a:p>
                    <a:p>
                      <a:pPr marL="0" lvl="1" algn="l" defTabSz="91440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обсуждения деятельности (состав задач и связей между ними)</a:t>
                      </a:r>
                    </a:p>
                    <a:p>
                      <a:pPr marL="0" lvl="1" algn="l" defTabSz="91440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знакомство с терминологией пользователя</a:t>
                      </a:r>
                    </a:p>
                    <a:p>
                      <a:pPr marL="0" lvl="1" algn="l" defTabSz="914400" rtl="0" eaLnBrk="1" fontAlgn="t" latinLnBrk="0" hangingPunct="1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подготовка опросов</a:t>
                      </a:r>
                    </a:p>
                  </a:txBody>
                  <a:tcPr/>
                </a:tc>
              </a:tr>
              <a:tr h="2645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Достоинства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гибкость – возможность углубиться и прояснить любой необходимый аспект</a:t>
                      </a:r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приёмы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проводить интервью желательно  на месте взаимодействия пользователя с продуктом;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фокусироваться в первую очередь на поведении и целях, потом на задачах;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п</a:t>
                      </a:r>
                      <a:r>
                        <a:rPr lang="ru-RU" sz="1400" dirty="0" smtClean="0"/>
                        <a:t>о возможности задавать открытые</a:t>
                      </a:r>
                      <a:r>
                        <a:rPr lang="ru-RU" sz="1400" baseline="0" dirty="0" smtClean="0"/>
                        <a:t> вопросы;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направлять пользователя к формулированию проблем, а не высказыванию конкретных интерфейсных решений;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избегать обсуждения технологий, относящихся к продукту;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поощрять пользователя рассказывать истории;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 избегать наводящих вопросов.</a:t>
                      </a:r>
                      <a:endParaRPr lang="ru-RU" sz="1400" dirty="0" smtClean="0"/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Виды интервью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неструктурированное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структурированное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адаптивное</a:t>
                      </a:r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Сложность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требуется подготовка (опыт) интервьюера;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требуется немало времени для интервьюирования достаточного числа пользователей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 относит. временные затраты: от средних (телефонное интервью) до высоких (на месте)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пользователей. Интервью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733436"/>
          <a:ext cx="8286808" cy="560759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57322"/>
                <a:gridCol w="6929486"/>
              </a:tblGrid>
              <a:tr h="2599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Назначение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Быстрый сбор количественных данных на большой выборке пользователей</a:t>
                      </a:r>
                      <a:endParaRPr lang="ru-RU" sz="1400" dirty="0"/>
                    </a:p>
                  </a:txBody>
                  <a:tcPr/>
                </a:tc>
              </a:tr>
              <a:tr h="6238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большая выборка пользователей;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быстрый и простой анализ данных при грамотно составленном опросе;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относительно дешёвый метод.</a:t>
                      </a:r>
                    </a:p>
                  </a:txBody>
                  <a:tcPr/>
                </a:tc>
              </a:tr>
              <a:tr h="264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Виды опросов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нового продукта;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существующего продукта.</a:t>
                      </a:r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Алгоритм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определить проблему для исследования;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определить целевую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аудиторию;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понять, как будут анализироваться результаты;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выбрать способ распространения опроса и сбора ответов;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сформулировать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вопросы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провести пилотный опрос на малой выборке, внести изменения;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провести основной опрос;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проанализировать результаты.</a:t>
                      </a:r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Форматы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вопросов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закрытого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открытого типов; </a:t>
                      </a: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бинарные варианты ответов;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одиночный выбор из нескольких вариантов;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множественный выбор из нескольких вариантов;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по заданной шкале для одного варианта;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сравнительная оценка для множества вариантов.</a:t>
                      </a:r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Сложность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требуется подготовка (опыт) в составлении беспристрастных опросов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относительные временные затраты: средние.</a:t>
                      </a:r>
                    </a:p>
                  </a:txBody>
                  <a:tcPr/>
                </a:tc>
              </a:tr>
              <a:tr h="5482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Инструменты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Google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Spreadsheets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Surveygizmo.com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другие.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пользователей. Опросы (анкетирование)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пользователей. Опросы (анкетирование). Форматы вопросов закрытого типа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615" y="1124744"/>
            <a:ext cx="5114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615" y="3364979"/>
            <a:ext cx="44481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5309195"/>
            <a:ext cx="49815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980728"/>
            <a:ext cx="753427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пользователей. Опросы (анкетирование). Форматы вопросов закрытого </a:t>
            </a:r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типа (2)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643050"/>
            <a:ext cx="6400800" cy="714380"/>
          </a:xfrm>
        </p:spPr>
        <p:txBody>
          <a:bodyPr/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Лекция №2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Исследование пользователей и предметной области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66814" y="4071942"/>
            <a:ext cx="64008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Сбор данных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Место в общем плане проектирования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863" y="828695"/>
            <a:ext cx="7278687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кругленный прямоугольник 12"/>
          <p:cNvSpPr/>
          <p:nvPr/>
        </p:nvSpPr>
        <p:spPr>
          <a:xfrm>
            <a:off x="3500430" y="1020746"/>
            <a:ext cx="1643074" cy="571504"/>
          </a:xfrm>
          <a:prstGeom prst="roundRect">
            <a:avLst>
              <a:gd name="adj" fmla="val 48667"/>
            </a:avLst>
          </a:prstGeom>
          <a:solidFill>
            <a:schemeClr val="tx2">
              <a:lumMod val="60000"/>
              <a:lumOff val="40000"/>
              <a:alpha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Объекты и направления исследования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500034" y="1071546"/>
          <a:ext cx="557216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28596" y="1115982"/>
            <a:ext cx="178595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Объекты исследования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43702" y="1115982"/>
            <a:ext cx="164307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Направления исследования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1973238"/>
            <a:ext cx="25717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Изучение предметной области, выявление потребностей заказчика и всех заинтересованных лиц</a:t>
            </a:r>
          </a:p>
          <a:p>
            <a:pPr marL="342900" lvl="0" indent="-342900">
              <a:buFont typeface="+mj-lt"/>
              <a:buAutoNum type="arabicParenR"/>
            </a:pPr>
            <a:endParaRPr lang="ru-RU" dirty="0" smtClean="0"/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Изучение пользователей, выявление их потребностей</a:t>
            </a:r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Результаты исследования и моделирования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034" y="1142984"/>
          <a:ext cx="8143932" cy="5147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8"/>
                <a:gridCol w="3071834"/>
                <a:gridCol w="3214710"/>
              </a:tblGrid>
              <a:tr h="2721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Документ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Определение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Основное содержание</a:t>
                      </a:r>
                      <a:endParaRPr lang="ru-RU" sz="1600" dirty="0"/>
                    </a:p>
                  </a:txBody>
                  <a:tcPr/>
                </a:tc>
              </a:tr>
              <a:tr h="121049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Стратегия дизайна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Описание согласованных с заказчиком целей и задач проектирования продукта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видение продукта заказчиком;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представление о пользователях;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потребности бизнеса заказчика;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технические ограничения</a:t>
                      </a:r>
                      <a:endParaRPr lang="ru-RU" sz="1600" dirty="0"/>
                    </a:p>
                  </a:txBody>
                  <a:tcPr/>
                </a:tc>
              </a:tr>
              <a:tr h="10685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 группы пользователей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Детальное описание характеристик группы пользователей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профиль</a:t>
                      </a:r>
                      <a:r>
                        <a:rPr lang="ru-RU" sz="1600" baseline="0" dirty="0" smtClean="0"/>
                        <a:t> пользователя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 профиль среды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 профиль задач</a:t>
                      </a:r>
                      <a:endParaRPr lang="ru-RU" sz="1600" dirty="0"/>
                    </a:p>
                  </a:txBody>
                  <a:tcPr/>
                </a:tc>
              </a:tr>
              <a:tr h="10431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Персонажи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Вымышленные  типичные представители групп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личность и фотография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цели и задачи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способности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ожидания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 т</a:t>
                      </a:r>
                      <a:r>
                        <a:rPr lang="ru-RU" sz="1600" dirty="0" smtClean="0"/>
                        <a:t>ребования</a:t>
                      </a:r>
                      <a:endParaRPr lang="ru-RU" sz="1600" dirty="0"/>
                    </a:p>
                  </a:txBody>
                  <a:tcPr/>
                </a:tc>
              </a:tr>
              <a:tr h="12221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Сценарии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Повествовательные описания того, как персонаж применяет продукт для достижения конкретных целей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контекстные сценарии;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сценарии ключевого пути;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проверочные</a:t>
                      </a:r>
                      <a:r>
                        <a:rPr lang="ru-RU" sz="1600" baseline="0" dirty="0" smtClean="0"/>
                        <a:t> сценарии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Иллюстрация идеального хода исследования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8" name="Рисунок 7" descr="C:\Temp\msohtmlclip1\01\clip_image002.png"/>
          <p:cNvPicPr/>
          <p:nvPr/>
        </p:nvPicPr>
        <p:blipFill>
          <a:blip r:embed="rId3" cstate="print"/>
          <a:srcRect l="1585" t="24194" r="1188" b="3226"/>
          <a:stretch>
            <a:fillRect/>
          </a:stretch>
        </p:blipFill>
        <p:spPr bwMode="auto">
          <a:xfrm>
            <a:off x="285720" y="1857364"/>
            <a:ext cx="857256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215074" y="5143512"/>
            <a:ext cx="2740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© </a:t>
            </a:r>
            <a:r>
              <a:rPr lang="en-US" sz="1200" dirty="0" smtClean="0"/>
              <a:t>Catherine Courage</a:t>
            </a:r>
            <a:r>
              <a:rPr lang="ru-RU" sz="1200" dirty="0" smtClean="0"/>
              <a:t>, </a:t>
            </a:r>
            <a:r>
              <a:rPr lang="en-US" sz="1200" dirty="0" smtClean="0"/>
              <a:t>Kathy Baxter</a:t>
            </a:r>
            <a:r>
              <a:rPr lang="ru-RU" sz="1200" dirty="0" smtClean="0"/>
              <a:t>, 2005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34829" y="2956357"/>
            <a:ext cx="2160000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Узнайте о продукте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80588" y="2979116"/>
            <a:ext cx="2160000" cy="54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Узнайте о пользователе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996092" y="2837691"/>
            <a:ext cx="2160000" cy="82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Проведите исследовательские мероприятия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748011" y="2909691"/>
            <a:ext cx="2160000" cy="68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Постройте профили групп, смоделируйте</a:t>
            </a:r>
          </a:p>
          <a:p>
            <a:pPr algn="ctr"/>
            <a:r>
              <a:rPr lang="ru-RU" sz="1400" dirty="0" smtClean="0"/>
              <a:t>персонажи и сценарии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3091459" y="2331119"/>
            <a:ext cx="2160000" cy="183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Проведите исследовательские мероприятия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4481361" y="2855692"/>
            <a:ext cx="2160000" cy="79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300" dirty="0" smtClean="0"/>
              <a:t>Внесите изменения, дополните профили групп, персонажи и сценарии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361644" y="2927691"/>
            <a:ext cx="2160000" cy="64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300" dirty="0" smtClean="0"/>
              <a:t>Внесите изменения, дополните профили групп, персонажи и сценарии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982198" y="2252166"/>
            <a:ext cx="2160000" cy="198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Проведите исследовательские мероприятия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2976" y="1804562"/>
            <a:ext cx="13819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Итерация №1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572264" y="1785926"/>
            <a:ext cx="13819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Итерация №3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1785926"/>
            <a:ext cx="13819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Итерация №2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86294" y="4876396"/>
            <a:ext cx="74289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Время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28596" y="450057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25%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1538" y="450057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15%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785918" y="450057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40%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428860" y="450057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20%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857620" y="4467232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70%</a:t>
            </a:r>
            <a:endParaRPr lang="ru-RU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214943" y="446882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30%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715140" y="450057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80%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8001024" y="4500570"/>
            <a:ext cx="5405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20%</a:t>
            </a:r>
            <a:endParaRPr lang="ru-RU" sz="1600" dirty="0"/>
          </a:p>
        </p:txBody>
      </p:sp>
      <p:sp>
        <p:nvSpPr>
          <p:cNvPr id="3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Источники сбора данных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Данные от заказчика: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ru-RU" dirty="0" smtClean="0"/>
              <a:t>изучить свой продукт;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ru-RU" dirty="0" smtClean="0"/>
              <a:t>пообщаться с заказчиком и всеми лицами, имеющими отношение к продукту;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ru-RU" dirty="0" smtClean="0"/>
              <a:t>изучить журналы использования продукта (</a:t>
            </a:r>
            <a:r>
              <a:rPr lang="ru-RU" dirty="0" err="1" smtClean="0"/>
              <a:t>веб-логи</a:t>
            </a:r>
            <a:r>
              <a:rPr lang="ru-RU" dirty="0" smtClean="0"/>
              <a:t>);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Продукты конкурентов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Данные о пользователе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Источники сбора данных</a:t>
            </a:r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(2)</a:t>
            </a:r>
            <a:endParaRPr lang="ru-RU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08121"/>
            <a:ext cx="8886698" cy="564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00232" y="6429396"/>
            <a:ext cx="4929222" cy="292079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Изучение пользователей.  </a:t>
            </a:r>
            <a:r>
              <a:rPr lang="ru-RU" sz="2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Веб-аналитика</a:t>
            </a:r>
            <a:r>
              <a:rPr lang="ru-RU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85918" y="6356350"/>
            <a:ext cx="5143536" cy="365125"/>
          </a:xfrm>
        </p:spPr>
        <p:txBody>
          <a:bodyPr/>
          <a:lstStyle/>
          <a:p>
            <a:r>
              <a:rPr lang="ru-RU" smtClean="0"/>
              <a:t>Проектирование интерфейса пользователя. Лекция №2.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1F37-BD2B-4FE2-92F0-D2A1C5EAD29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643578"/>
            <a:ext cx="2076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2656" y="928670"/>
            <a:ext cx="5588500" cy="500066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1214422"/>
            <a:ext cx="5882885" cy="4891102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214422"/>
            <a:ext cx="2928958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Возможности:</a:t>
            </a:r>
            <a:endParaRPr lang="ru-RU" dirty="0" smtClean="0"/>
          </a:p>
          <a:p>
            <a:r>
              <a:rPr lang="ru-RU" dirty="0" smtClean="0"/>
              <a:t>частотные экраны;</a:t>
            </a:r>
          </a:p>
          <a:p>
            <a:r>
              <a:rPr lang="ru-RU" dirty="0" smtClean="0"/>
              <a:t>точки выхода;</a:t>
            </a:r>
          </a:p>
          <a:p>
            <a:r>
              <a:rPr lang="ru-RU" dirty="0" smtClean="0"/>
              <a:t>время на выполнение задания;</a:t>
            </a:r>
          </a:p>
          <a:p>
            <a:r>
              <a:rPr lang="ru-RU" dirty="0" smtClean="0"/>
              <a:t>информация о поиске;</a:t>
            </a:r>
          </a:p>
          <a:p>
            <a:r>
              <a:rPr lang="ru-RU" dirty="0" smtClean="0"/>
              <a:t>функциональность, которой никто не пользуется;</a:t>
            </a:r>
          </a:p>
          <a:p>
            <a:r>
              <a:rPr lang="ru-RU" dirty="0" smtClean="0"/>
              <a:t>ОС и браузеры пользователей;</a:t>
            </a:r>
          </a:p>
          <a:p>
            <a:r>
              <a:rPr lang="ru-RU" dirty="0" smtClean="0"/>
              <a:t>др.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4920" y="2038359"/>
            <a:ext cx="5496236" cy="4319599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6107</TotalTime>
  <Words>1255</Words>
  <Application>Microsoft Office PowerPoint</Application>
  <PresentationFormat>Экран (4:3)</PresentationFormat>
  <Paragraphs>322</Paragraphs>
  <Slides>16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Документ</vt:lpstr>
      <vt:lpstr>Учебный курс «Проектирование интерфейса пользователя»</vt:lpstr>
      <vt:lpstr>Исследование пользователей и предметной области</vt:lpstr>
      <vt:lpstr>Место в общем плане проектирования</vt:lpstr>
      <vt:lpstr>Объекты и направления исследования</vt:lpstr>
      <vt:lpstr>Результаты исследования и моделирования</vt:lpstr>
      <vt:lpstr>Иллюстрация идеального хода исследования</vt:lpstr>
      <vt:lpstr>Источники сбора данных</vt:lpstr>
      <vt:lpstr>Источники сбора данных (2)</vt:lpstr>
      <vt:lpstr>Изучение пользователей.  Веб-аналитика.</vt:lpstr>
      <vt:lpstr>Изучение продукта. Пример анализа аналогов</vt:lpstr>
      <vt:lpstr>Изучение продукта и потребностей заказчика.  Стратегия дизайна</vt:lpstr>
      <vt:lpstr>Изучение пользователей. Методы сбора данных</vt:lpstr>
      <vt:lpstr>Изучение пользователей. Интервью</vt:lpstr>
      <vt:lpstr>Изучение пользователей. Опросы (анкетирование)</vt:lpstr>
      <vt:lpstr>Изучение пользователей. Опросы (анкетирование). Форматы вопросов закрытого типа</vt:lpstr>
      <vt:lpstr>Изучение пользователей. Опросы (анкетирование). Форматы вопросов закрытого типа (2)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Пескова Ольга</dc:creator>
  <cp:lastModifiedBy>admin_kitty</cp:lastModifiedBy>
  <cp:revision>249</cp:revision>
  <dcterms:created xsi:type="dcterms:W3CDTF">2010-01-19T11:24:07Z</dcterms:created>
  <dcterms:modified xsi:type="dcterms:W3CDTF">2012-02-15T16:24:30Z</dcterms:modified>
</cp:coreProperties>
</file>