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9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342" r:id="rId4"/>
    <p:sldId id="432" r:id="rId5"/>
    <p:sldId id="423" r:id="rId6"/>
    <p:sldId id="426" r:id="rId7"/>
    <p:sldId id="434" r:id="rId8"/>
    <p:sldId id="435" r:id="rId9"/>
    <p:sldId id="437" r:id="rId10"/>
    <p:sldId id="438" r:id="rId11"/>
    <p:sldId id="440" r:id="rId12"/>
    <p:sldId id="441" r:id="rId13"/>
    <p:sldId id="442" r:id="rId14"/>
    <p:sldId id="443" r:id="rId15"/>
    <p:sldId id="444" r:id="rId16"/>
    <p:sldId id="436" r:id="rId17"/>
    <p:sldId id="439" r:id="rId18"/>
    <p:sldId id="445" r:id="rId19"/>
    <p:sldId id="446" r:id="rId20"/>
    <p:sldId id="433" r:id="rId21"/>
    <p:sldId id="447" r:id="rId22"/>
    <p:sldId id="427" r:id="rId23"/>
    <p:sldId id="428" r:id="rId24"/>
    <p:sldId id="429" r:id="rId25"/>
    <p:sldId id="430" r:id="rId26"/>
    <p:sldId id="43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92352"/>
    <a:srgbClr val="F1FF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1935" autoAdjust="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B27D8-379F-441F-A582-D64B90E26A73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Лекция №1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6749-1E63-476A-B20C-1F2F5C9EC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1FD9-1EB4-4457-9FFA-E99337D696B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Лекция №1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019ED-4A38-4E2C-86E5-D1E8DEA8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b="1" dirty="0" err="1" smtClean="0"/>
              <a:t>Айдентика</a:t>
            </a:r>
            <a:r>
              <a:rPr lang="ru-RU" b="1" dirty="0" smtClean="0"/>
              <a:t> и</a:t>
            </a:r>
            <a:r>
              <a:rPr lang="ru-RU" b="1" baseline="0" dirty="0" smtClean="0"/>
              <a:t> отличительные признаки бренда</a:t>
            </a:r>
            <a:r>
              <a:rPr lang="ru-RU" baseline="0" dirty="0" smtClean="0"/>
              <a:t>. Неэффективное использование основных особенностей продаж: фотографий гостиничных номеров. К тому же бессмысленные рекламные баннеры занимают ценное место и негативно сказываются на скорости загрузки страницы. </a:t>
            </a:r>
            <a:r>
              <a:rPr lang="ru-RU" b="1" baseline="0" dirty="0" smtClean="0"/>
              <a:t>Предложение</a:t>
            </a:r>
            <a:r>
              <a:rPr lang="ru-RU" baseline="0" dirty="0" smtClean="0"/>
              <a:t>:</a:t>
            </a:r>
            <a:r>
              <a:rPr lang="en-US" baseline="0" dirty="0" smtClean="0"/>
              <a:t> </a:t>
            </a:r>
            <a:r>
              <a:rPr lang="ru-RU" baseline="0" dirty="0" smtClean="0"/>
              <a:t>разместить фотографии номеров более выразительно. Убрать все баннеры или показывать только те, что не рекламируют конкурентов.</a:t>
            </a:r>
          </a:p>
          <a:p>
            <a:pPr marL="228600" indent="-228600">
              <a:buAutoNum type="arabicParenR"/>
            </a:pPr>
            <a:r>
              <a:rPr lang="ru-RU" b="1" baseline="0" dirty="0" smtClean="0"/>
              <a:t>Компоновка</a:t>
            </a:r>
            <a:r>
              <a:rPr lang="ru-RU" baseline="0" dirty="0" smtClean="0"/>
              <a:t>. (а) логотип занимает слишком много места, как и баннеры. Не заставляйте посетителей прокручивать вниз страницу, чтобы добраться до содержимого. (б) Хорошее использование экранной пространства (площади). </a:t>
            </a:r>
            <a:r>
              <a:rPr lang="ru-RU" b="1" baseline="0" dirty="0" smtClean="0"/>
              <a:t>Предложение</a:t>
            </a:r>
            <a:r>
              <a:rPr lang="ru-RU" baseline="0" dirty="0" smtClean="0"/>
              <a:t>: Перепланируйте страницу так, чтобы хотя бы 50% первого экрана содержали само информационного наполнение.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: сложности в сохранении и обмене информацией (поделиться).</a:t>
            </a:r>
          </a:p>
          <a:p>
            <a:r>
              <a:rPr lang="ru-RU" dirty="0" smtClean="0"/>
              <a:t>Пользователи имеют потребность в сохранении и распространении</a:t>
            </a:r>
            <a:r>
              <a:rPr lang="ru-RU" baseline="0" dirty="0" smtClean="0"/>
              <a:t> результатов поиска. Им не удаётся, т. к. </a:t>
            </a:r>
            <a:r>
              <a:rPr lang="en-US" baseline="0" dirty="0" smtClean="0"/>
              <a:t>URL</a:t>
            </a:r>
            <a:r>
              <a:rPr lang="ru-RU" baseline="0" dirty="0" smtClean="0"/>
              <a:t> каждого поиска выглядит одинаково.</a:t>
            </a:r>
          </a:p>
          <a:p>
            <a:r>
              <a:rPr lang="ru-RU" b="1" baseline="0" dirty="0" smtClean="0"/>
              <a:t>Рекомендация</a:t>
            </a:r>
            <a:r>
              <a:rPr lang="ru-RU" baseline="0" dirty="0" smtClean="0"/>
              <a:t>: каждая страница должна иметь уникальный </a:t>
            </a:r>
            <a:r>
              <a:rPr lang="en-US" baseline="0" dirty="0" smtClean="0"/>
              <a:t>URL</a:t>
            </a:r>
            <a:r>
              <a:rPr lang="ru-RU" baseline="0" dirty="0" smtClean="0"/>
              <a:t>, чтобы дружинник мог сохранить или передать информацию.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: формулирования поискового запроса.</a:t>
            </a:r>
          </a:p>
          <a:p>
            <a:r>
              <a:rPr lang="ru-RU" b="1" dirty="0" smtClean="0"/>
              <a:t>Пример</a:t>
            </a:r>
            <a:r>
              <a:rPr lang="ru-RU" dirty="0" smtClean="0"/>
              <a:t>: недостаточно информации для новых пользователей и недостаточно альтернатив для опытных пользователей. </a:t>
            </a:r>
            <a:r>
              <a:rPr lang="en-US" dirty="0" smtClean="0"/>
              <a:t>MLN</a:t>
            </a:r>
            <a:r>
              <a:rPr lang="ru-RU" dirty="0" smtClean="0"/>
              <a:t> баннер занимает слишком много места, которое могло бы быть использовано для отображения опций поиска.</a:t>
            </a:r>
          </a:p>
          <a:p>
            <a:r>
              <a:rPr lang="ru-RU" b="1" dirty="0" smtClean="0"/>
              <a:t>Рекомендация</a:t>
            </a:r>
            <a:r>
              <a:rPr lang="ru-RU" dirty="0" smtClean="0"/>
              <a:t> 1: предоставьте несколько подсказок, напоминающих</a:t>
            </a:r>
            <a:r>
              <a:rPr lang="ru-RU" baseline="0" dirty="0" smtClean="0"/>
              <a:t> патрону, что имена авторов должны быть «фамилия имя».</a:t>
            </a:r>
          </a:p>
          <a:p>
            <a:r>
              <a:rPr lang="ru-RU" b="1" baseline="0" dirty="0" smtClean="0"/>
              <a:t>Рекомендация</a:t>
            </a:r>
            <a:r>
              <a:rPr lang="ru-RU" baseline="0" dirty="0" smtClean="0"/>
              <a:t> 2: предоставьте простые способы ограничить поиск по типу объектов (например, аудиокниги на </a:t>
            </a:r>
            <a:r>
              <a:rPr lang="en-US" baseline="0" dirty="0" smtClean="0"/>
              <a:t>CD</a:t>
            </a:r>
            <a:r>
              <a:rPr lang="ru-RU" baseline="0" dirty="0" smtClean="0"/>
              <a:t>) или по коллекции (например, «подростки»). Это возможно, однако, опции скрыты и не всегда понятно, где они.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Рекомендация</a:t>
            </a:r>
            <a:r>
              <a:rPr lang="ru-RU" baseline="0" dirty="0" smtClean="0"/>
              <a:t> 3: От поиска к поиску сохраняйте уже введённые опции, вместо тогда, чтобы с нуля перезагрузить страницу.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Рекомендация</a:t>
            </a:r>
            <a:r>
              <a:rPr lang="ru-RU" baseline="0" dirty="0" smtClean="0"/>
              <a:t> 4: Уменьшите размеры заглавного баннера, он съедает важное место, которое должно быть отведено под поисковые нужды. Тем более, что эта страница – рабочая для пользователя.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Домашняя</a:t>
            </a:r>
            <a:r>
              <a:rPr lang="ru-RU" sz="800" baseline="0" dirty="0" smtClean="0"/>
              <a:t> страница – найти соответствие вашему бизнесу – категория фотографа(?)</a:t>
            </a:r>
          </a:p>
          <a:p>
            <a:r>
              <a:rPr lang="ru-RU" sz="800" baseline="0" dirty="0" smtClean="0"/>
              <a:t> – настройки объявления – желтые страницы – объявление – просьба оставить информацию</a:t>
            </a:r>
          </a:p>
          <a:p>
            <a:r>
              <a:rPr lang="ru-RU" sz="800" baseline="0" dirty="0" smtClean="0"/>
              <a:t> – результаты поиска по сайту</a:t>
            </a:r>
          </a:p>
          <a:p>
            <a:r>
              <a:rPr lang="ru-RU" sz="800" baseline="0" dirty="0" smtClean="0"/>
              <a:t>С1: непонятно, как я могу купить объявление в результате «подбора моего бизнеса»</a:t>
            </a:r>
          </a:p>
          <a:p>
            <a:r>
              <a:rPr lang="ru-RU" sz="800" baseline="0" dirty="0" smtClean="0"/>
              <a:t>С2: не совсем понятно, чем отличаются четыре опции, отображённые на это странице</a:t>
            </a:r>
          </a:p>
          <a:p>
            <a:r>
              <a:rPr lang="ru-RU" sz="800" baseline="0" dirty="0" smtClean="0"/>
              <a:t>С3: я не понял, почему сайт говорит «Добавить в корзину», если текст над кнопкой говорит, что объявление нельзя заказать </a:t>
            </a:r>
            <a:r>
              <a:rPr lang="ru-RU" sz="800" baseline="0" dirty="0" err="1" smtClean="0"/>
              <a:t>онлайн</a:t>
            </a:r>
            <a:r>
              <a:rPr lang="ru-RU" sz="800" baseline="0" dirty="0" smtClean="0"/>
              <a:t>.</a:t>
            </a:r>
          </a:p>
          <a:p>
            <a:r>
              <a:rPr lang="ru-RU" sz="800" baseline="0" dirty="0" smtClean="0"/>
              <a:t>С4: Ошибка 404 – это компьютерная терминология, и я не понимаю, что мне с этим делать.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50" dirty="0" smtClean="0"/>
              <a:t>Обсуждается</a:t>
            </a:r>
            <a:r>
              <a:rPr lang="ru-RU" sz="1050" baseline="0" dirty="0" smtClean="0"/>
              <a:t>  некоторая проблема, связанная с поиском на сайте, найденная при прохождении по сценариям. </a:t>
            </a:r>
            <a:r>
              <a:rPr lang="ru-RU" sz="1050" baseline="0" dirty="0" err="1" smtClean="0"/>
              <a:t>Скриншот</a:t>
            </a:r>
            <a:r>
              <a:rPr lang="ru-RU" sz="1050" baseline="0" dirty="0" smtClean="0"/>
              <a:t> добавлен для полной ясности.</a:t>
            </a:r>
            <a:endParaRPr lang="ru-RU" sz="105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019ED-4A38-4E2C-86E5-D1E8DEA87C8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61A8-AB33-4062-88DA-5D99AADF4626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371-F6A8-45F0-828A-71A6E1310CBB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3F19-28C2-4AAB-ACE9-A52731FEFE3C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849F-DEC1-45CF-819D-471030A93A1C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9A0-8E82-4DF2-AC10-EA3FCA3E42F6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542E-7875-484C-88DD-AED31973FE4E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C6C6-76B0-4D31-B913-A81BE2A250C3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02CA-786E-4C9F-82EA-D0F6757D0B06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AFE1-9FB9-4ADA-B1A0-CB5C9B50618F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D569-5B22-4C84-A8A4-13592556B97C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6316-1974-4AA4-AA26-EA1FF92E781D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B382-0ADF-4CCC-811E-FBA40B8D84C1}" type="datetime1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Человеко-центрированное проектирование ПО. Лекция №1.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1F37-BD2B-4FE2-92F0-D2A1C5EAD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-cwebs.com/wp-content/uploads/2010/01/scorecardsampl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.com/downloads/Sample-usability-report-from-Interaction-Desig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.com/downloads/Sample-usability-report-from-Interaction-Desig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7signals.com/usabilit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37signals.com/usabili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nytimes.com/library/tech/98/07/cyber/articles/13usabilit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Учебный курс</a:t>
            </a:r>
            <a:b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«Человеко-центрированное проектирование ПО»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357826"/>
            <a:ext cx="6400800" cy="70960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Преподаватель: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к. т. н. Пескова Ольга Вадимовна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83032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Достоинства и недостатки экспертных оценок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5674" y="1323345"/>
            <a:ext cx="1417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Достоинства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683385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являются быстрым и дешёвым способом оценки;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охватывают широкий спектр аспектов системы (множество проблемных участков интерфейса, сценариев и функций системы);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подходят для сравнительного анализа систем;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могут быть проведены относительными новичками.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5674" y="3140968"/>
            <a:ext cx="130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Недостатки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501008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не сообщают, как на самом деле используется система, а только как она может использоваться;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важные юзабилити-проблемы могут быть не выявлены, а подозреваемые юзабилити-проблемы могут вообще не являться проблемами;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разнятся от эксперта к эксперту («эффект оценщика»);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субъективны (нет строгого доказательства необходимости исправления выявленных проблем);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глубина зависит от опытности эксперта;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могут оказаться слишком критиканскими (хорошие решения и находки в отчете обычно не упоминаются).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b="52019"/>
          <a:stretch>
            <a:fillRect/>
          </a:stretch>
        </p:blipFill>
        <p:spPr bwMode="auto">
          <a:xfrm>
            <a:off x="35496" y="908720"/>
            <a:ext cx="496543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6700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</a:t>
            </a:r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юзабилити-рецензий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(1)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005064"/>
            <a:ext cx="36724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Project</a:t>
            </a:r>
            <a:r>
              <a:rPr lang="en-US" sz="1400" dirty="0" smtClean="0"/>
              <a:t>:   X   (www.x.com)  </a:t>
            </a:r>
          </a:p>
          <a:p>
            <a:r>
              <a:rPr lang="en-US" sz="1400" b="1" dirty="0" smtClean="0"/>
              <a:t>Industry</a:t>
            </a:r>
            <a:r>
              <a:rPr lang="en-US" sz="1400" dirty="0" smtClean="0"/>
              <a:t>:   Travel</a:t>
            </a:r>
          </a:p>
          <a:p>
            <a:r>
              <a:rPr lang="en-US" sz="1400" b="1" dirty="0" smtClean="0"/>
              <a:t>Contact</a:t>
            </a:r>
            <a:r>
              <a:rPr lang="en-US" sz="1400" dirty="0" smtClean="0"/>
              <a:t>:   Mr. ABC </a:t>
            </a:r>
          </a:p>
          <a:p>
            <a:r>
              <a:rPr lang="en-US" sz="1400" b="1" dirty="0" smtClean="0"/>
              <a:t>E-mail</a:t>
            </a:r>
            <a:r>
              <a:rPr lang="en-US" sz="1400" dirty="0" smtClean="0"/>
              <a:t>:    abc@x.com   </a:t>
            </a:r>
          </a:p>
          <a:p>
            <a:r>
              <a:rPr lang="en-US" sz="1400" b="1" dirty="0" smtClean="0"/>
              <a:t>Target audience</a:t>
            </a:r>
            <a:r>
              <a:rPr lang="en-US" sz="1400" dirty="0" smtClean="0"/>
              <a:t>:  Tourists, business travelers,</a:t>
            </a:r>
            <a:r>
              <a:rPr lang="ru-RU" sz="1400" dirty="0" smtClean="0"/>
              <a:t> </a:t>
            </a:r>
            <a:r>
              <a:rPr lang="en-US" sz="1400" dirty="0" smtClean="0"/>
              <a:t>executive assistants </a:t>
            </a:r>
          </a:p>
          <a:p>
            <a:r>
              <a:rPr lang="en-US" sz="1400" b="1" dirty="0" smtClean="0"/>
              <a:t>Primary goals</a:t>
            </a:r>
            <a:r>
              <a:rPr lang="en-US" sz="1400" dirty="0" smtClean="0"/>
              <a:t>: Be found for travelers that need accommodation within 100</a:t>
            </a:r>
            <a:r>
              <a:rPr lang="ru-RU" sz="1400" dirty="0" smtClean="0"/>
              <a:t> </a:t>
            </a:r>
            <a:r>
              <a:rPr lang="en-US" sz="1400" dirty="0" smtClean="0"/>
              <a:t>km range from Y, and be contacted for a reservation.  </a:t>
            </a:r>
          </a:p>
          <a:p>
            <a:r>
              <a:rPr lang="en-US" sz="1400" b="1" dirty="0" smtClean="0"/>
              <a:t>Consultant</a:t>
            </a:r>
            <a:r>
              <a:rPr lang="en-US" sz="1400" dirty="0" smtClean="0"/>
              <a:t>:   </a:t>
            </a:r>
            <a:r>
              <a:rPr lang="en-US" sz="1400" dirty="0" err="1" smtClean="0"/>
              <a:t>Nardo</a:t>
            </a:r>
            <a:r>
              <a:rPr lang="en-US" sz="1400" dirty="0" smtClean="0"/>
              <a:t> </a:t>
            </a:r>
            <a:r>
              <a:rPr lang="en-US" sz="1400" dirty="0" err="1" smtClean="0"/>
              <a:t>Kuitert</a:t>
            </a:r>
            <a:r>
              <a:rPr lang="en-US" sz="1400" dirty="0" smtClean="0"/>
              <a:t> </a:t>
            </a:r>
          </a:p>
          <a:p>
            <a:r>
              <a:rPr lang="en-US" sz="1400" b="1" dirty="0" smtClean="0"/>
              <a:t>Date</a:t>
            </a:r>
            <a:r>
              <a:rPr lang="en-US" sz="1400" dirty="0" smtClean="0"/>
              <a:t>:    December 27, 2002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908720"/>
            <a:ext cx="182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Фрагмент отчёта</a:t>
            </a:r>
            <a:endParaRPr lang="ru-R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t="46960"/>
          <a:stretch>
            <a:fillRect/>
          </a:stretch>
        </p:blipFill>
        <p:spPr bwMode="auto">
          <a:xfrm>
            <a:off x="4198897" y="2852936"/>
            <a:ext cx="490960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6056" y="126876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http://www.u-cwebs.com/wp-content/uploads/2010/01/scorecardsample.pdf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6700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</a:t>
            </a:r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юзабилити-рецензий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(2)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325086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Project</a:t>
            </a:r>
            <a:r>
              <a:rPr lang="en-US" sz="1400" dirty="0" smtClean="0"/>
              <a:t>: </a:t>
            </a:r>
            <a:r>
              <a:rPr lang="ru-RU" sz="1400" dirty="0" err="1" smtClean="0"/>
              <a:t>Онлайн</a:t>
            </a:r>
            <a:r>
              <a:rPr lang="ru-RU" sz="1400" dirty="0" smtClean="0"/>
              <a:t> каталог ресурсов для нерегулярной милиции </a:t>
            </a:r>
          </a:p>
          <a:p>
            <a:r>
              <a:rPr lang="ru-RU" sz="1400" dirty="0" smtClean="0"/>
              <a:t>(</a:t>
            </a:r>
            <a:r>
              <a:rPr lang="en-US" sz="1400" dirty="0" smtClean="0"/>
              <a:t>Minuteman </a:t>
            </a:r>
            <a:r>
              <a:rPr lang="en-US" sz="1400" dirty="0" smtClean="0"/>
              <a:t>Library Network (MLN) </a:t>
            </a:r>
            <a:r>
              <a:rPr lang="en-US" sz="1400" dirty="0" smtClean="0"/>
              <a:t>online</a:t>
            </a:r>
            <a:r>
              <a:rPr lang="ru-RU" sz="1400" dirty="0" smtClean="0"/>
              <a:t> </a:t>
            </a:r>
            <a:r>
              <a:rPr lang="en-US" sz="1400" dirty="0" smtClean="0"/>
              <a:t>catalog</a:t>
            </a:r>
            <a:r>
              <a:rPr lang="ru-RU" sz="1400" dirty="0" smtClean="0"/>
              <a:t>)</a:t>
            </a:r>
            <a:endParaRPr lang="ru-RU" sz="1400" dirty="0" smtClean="0"/>
          </a:p>
          <a:p>
            <a:r>
              <a:rPr lang="ru-RU" sz="1400" b="1" dirty="0" smtClean="0"/>
              <a:t>С</a:t>
            </a:r>
            <a:r>
              <a:rPr lang="en-US" sz="1400" b="1" dirty="0" err="1" smtClean="0"/>
              <a:t>ontact</a:t>
            </a:r>
            <a:r>
              <a:rPr lang="en-US" sz="1400" dirty="0" smtClean="0"/>
              <a:t>: Hal </a:t>
            </a:r>
            <a:r>
              <a:rPr lang="en-US" sz="1400" dirty="0" err="1" smtClean="0"/>
              <a:t>Shubin</a:t>
            </a:r>
            <a:r>
              <a:rPr lang="en-US" sz="1400" dirty="0" smtClean="0"/>
              <a:t> </a:t>
            </a:r>
          </a:p>
          <a:p>
            <a:r>
              <a:rPr lang="en-US" sz="1400" b="1" dirty="0" smtClean="0"/>
              <a:t>Date</a:t>
            </a:r>
            <a:r>
              <a:rPr lang="en-US" sz="1400" dirty="0" smtClean="0"/>
              <a:t>:    December 2005</a:t>
            </a:r>
            <a:endParaRPr lang="ru-RU" sz="1400" dirty="0" smtClean="0"/>
          </a:p>
          <a:p>
            <a:r>
              <a:rPr lang="ru-RU" sz="1400" b="1" dirty="0" smtClean="0"/>
              <a:t>Рецензия содержит следующие категории проблем</a:t>
            </a:r>
            <a:r>
              <a:rPr lang="en-US" sz="1400" dirty="0" smtClean="0"/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формулировка поисковых </a:t>
            </a:r>
            <a:r>
              <a:rPr lang="ru-RU" sz="1400" dirty="0" smtClean="0"/>
              <a:t>запросов;</a:t>
            </a:r>
            <a:endParaRPr lang="ru-R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концептуальная модель (или как ищут  информацию </a:t>
            </a:r>
            <a:r>
              <a:rPr lang="ru-RU" sz="1400" dirty="0" smtClean="0"/>
              <a:t>народные дружинники);</a:t>
            </a:r>
            <a:endParaRPr lang="ru-R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терминология;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целостность (следование  стандартам поисковых </a:t>
            </a:r>
            <a:r>
              <a:rPr lang="ru-RU" sz="1400" dirty="0" err="1" smtClean="0"/>
              <a:t>веб-машин</a:t>
            </a:r>
            <a:r>
              <a:rPr lang="ru-RU" sz="1400" dirty="0" smtClean="0"/>
              <a:t> и др.)</a:t>
            </a:r>
            <a:endParaRPr lang="en-US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212976"/>
            <a:ext cx="182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Фрагмент отчёта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949280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http://www.user.com/downloads/Sample-usability-report-from-Interaction-Design.pdf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6718704" cy="158417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6700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</a:t>
            </a:r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юзабилити-рецензий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(3)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5847655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http://www.user.com/downloads/Sample-usability-report-from-Interaction-Design.pdf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4438" y="1340768"/>
            <a:ext cx="5924550" cy="4953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924944"/>
            <a:ext cx="5220072" cy="201055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47864" y="908720"/>
            <a:ext cx="182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Фрагмент отчёта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6700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</a:t>
            </a:r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юзабилити-рецензий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(4)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68760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Project</a:t>
            </a:r>
            <a:r>
              <a:rPr lang="en-US" sz="1400" dirty="0" smtClean="0"/>
              <a:t>: Yellow Pages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052736"/>
            <a:ext cx="182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Фрагмент отчёта</a:t>
            </a:r>
            <a:endParaRPr lang="ru-RU" dirty="0"/>
          </a:p>
        </p:txBody>
      </p:sp>
      <p:pic>
        <p:nvPicPr>
          <p:cNvPr id="52226" name="Picture 2" descr="http://37signals.com/images/rc_usabilityflow_lrg.gif"/>
          <p:cNvPicPr>
            <a:picLocks noChangeAspect="1" noChangeArrowheads="1"/>
          </p:cNvPicPr>
          <p:nvPr/>
        </p:nvPicPr>
        <p:blipFill>
          <a:blip r:embed="rId3" cstate="print"/>
          <a:srcRect l="2849" t="22832" r="2177" b="15015"/>
          <a:stretch>
            <a:fillRect/>
          </a:stretch>
        </p:blipFill>
        <p:spPr bwMode="auto">
          <a:xfrm>
            <a:off x="294137" y="1700808"/>
            <a:ext cx="8670351" cy="42484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660232" y="6165304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http://37signals.com/usability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6700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</a:t>
            </a:r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юзабилити-рецензий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052736"/>
            <a:ext cx="182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Фрагмент отчёта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6165304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http://37signals.com/usability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http://37signals.com/images/cp_scenario_lrg.gif"/>
          <p:cNvPicPr>
            <a:picLocks noChangeAspect="1" noChangeArrowheads="1"/>
          </p:cNvPicPr>
          <p:nvPr/>
        </p:nvPicPr>
        <p:blipFill>
          <a:blip r:embed="rId4" cstate="print"/>
          <a:srcRect l="3691" t="22832" r="4081" b="7404"/>
          <a:stretch>
            <a:fillRect/>
          </a:stretch>
        </p:blipFill>
        <p:spPr bwMode="auto">
          <a:xfrm>
            <a:off x="395536" y="1412776"/>
            <a:ext cx="8496944" cy="481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39016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Комбинированный подход к экспертному рецензированию (1)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6634" y="1268760"/>
            <a:ext cx="127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Процедура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8800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600" b="1" dirty="0" smtClean="0"/>
              <a:t>Разработать список сценариев, в который включить самые типичные и важные для успеха системы задачи.</a:t>
            </a:r>
            <a:r>
              <a:rPr lang="ru-RU" sz="1600" dirty="0" smtClean="0"/>
              <a:t> По каждому сценарию ответить на вопросы: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b="1" dirty="0" smtClean="0"/>
              <a:t>Кто</a:t>
            </a:r>
            <a:r>
              <a:rPr lang="ru-RU" sz="1600" dirty="0" smtClean="0"/>
              <a:t> пользуется системой? Использовал он или она такую систему раньше?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b="1" dirty="0" smtClean="0"/>
              <a:t>Что</a:t>
            </a:r>
            <a:r>
              <a:rPr lang="ru-RU" sz="1600" dirty="0" smtClean="0"/>
              <a:t> он или она стараются сделать? Какое действие пытаются предпринять? Впервые или нет они пытаются это сделать?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b="1" dirty="0" smtClean="0"/>
              <a:t>Почему</a:t>
            </a:r>
            <a:r>
              <a:rPr lang="ru-RU" sz="1600" dirty="0" smtClean="0"/>
              <a:t> он или она используют систему? Какая у них цель?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b="1" dirty="0" smtClean="0"/>
              <a:t>Где</a:t>
            </a:r>
            <a:r>
              <a:rPr lang="ru-RU" sz="1600" dirty="0" smtClean="0"/>
              <a:t> он или она используют систему? </a:t>
            </a:r>
          </a:p>
          <a:p>
            <a:pPr marL="342900" indent="-342900" algn="just">
              <a:buAutoNum type="arabicParenR"/>
            </a:pPr>
            <a:r>
              <a:rPr lang="ru-RU" sz="1600" b="1" dirty="0" smtClean="0"/>
              <a:t>По сценариям пройтись </a:t>
            </a:r>
            <a:r>
              <a:rPr lang="ru-RU" sz="1600" dirty="0" smtClean="0"/>
              <a:t>так, как делал бы каждый персонаж, чтобы достичь своей цели. На каждом шаге задаваться вопросами: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b="1" dirty="0" smtClean="0"/>
              <a:t>Будет ли пользователь знать, что делать? </a:t>
            </a:r>
            <a:r>
              <a:rPr lang="ru-RU" sz="1600" dirty="0" smtClean="0"/>
              <a:t>Существует ли (виден ли) понятный маршрут для решения задачи? Является ли очевидным, что пользователю необходимо совершить на данном этапе (шаге)?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b="1" dirty="0" smtClean="0"/>
              <a:t>Увидит ли (поймёт ли) пользователь как это сделать? </a:t>
            </a:r>
            <a:r>
              <a:rPr lang="ru-RU" sz="1600" dirty="0" smtClean="0"/>
              <a:t>Является ли запуск действия очевидным?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1600" b="1" dirty="0" smtClean="0"/>
              <a:t>Узнает ли пользователь, было ли его действие завершено корректно? </a:t>
            </a:r>
            <a:r>
              <a:rPr lang="ru-RU" sz="1600" dirty="0" smtClean="0"/>
              <a:t>Какой вид обратной связи предоставлен? Ясно ли пользователю, что он находится на верном пути к решению задачи или нет?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/>
              <a:t>Заполнить оценочную таблицу </a:t>
            </a:r>
            <a:r>
              <a:rPr lang="ru-RU" sz="1600" b="1" dirty="0" err="1" smtClean="0"/>
              <a:t>юзабилити-рецензирования</a:t>
            </a:r>
            <a:r>
              <a:rPr lang="ru-RU" sz="1600" dirty="0" smtClean="0"/>
              <a:t> (</a:t>
            </a:r>
            <a:r>
              <a:rPr lang="en-US" sz="1600" dirty="0" smtClean="0"/>
              <a:t>usability review scorecard</a:t>
            </a:r>
            <a:r>
              <a:rPr lang="ru-RU" sz="1600" dirty="0" smtClean="0"/>
              <a:t>).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6104329"/>
            <a:ext cx="3419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http://www.uxforthemasses.com/usability-reviews/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39016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Комбинированный подход к экспертному рецензированию (2)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4111" y="1196752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Оценочная таблица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2880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/>
              <a:t>45 принципов, анализирующих следующие аспекты системы:</a:t>
            </a:r>
          </a:p>
          <a:p>
            <a:pPr marL="342900" indent="-342900"/>
            <a:r>
              <a:rPr lang="ru-RU" sz="1600" dirty="0" smtClean="0"/>
              <a:t>•	возможности и функциональность</a:t>
            </a:r>
          </a:p>
          <a:p>
            <a:pPr marL="342900" indent="-342900"/>
            <a:r>
              <a:rPr lang="ru-RU" sz="1600" dirty="0" smtClean="0"/>
              <a:t>•	главная/стартовая страница</a:t>
            </a:r>
          </a:p>
          <a:p>
            <a:pPr marL="342900" indent="-342900"/>
            <a:r>
              <a:rPr lang="ru-RU" sz="1600" dirty="0" smtClean="0"/>
              <a:t>•	навигация</a:t>
            </a:r>
          </a:p>
          <a:p>
            <a:pPr marL="342900" indent="-342900"/>
            <a:r>
              <a:rPr lang="ru-RU" sz="1600" dirty="0" smtClean="0"/>
              <a:t>•	поиск</a:t>
            </a:r>
          </a:p>
          <a:p>
            <a:pPr marL="342900" indent="-342900"/>
            <a:r>
              <a:rPr lang="ru-RU" sz="1600" dirty="0" smtClean="0"/>
              <a:t>•	обратная связь</a:t>
            </a:r>
          </a:p>
          <a:p>
            <a:pPr marL="342900" indent="-342900"/>
            <a:r>
              <a:rPr lang="ru-RU" sz="1600" dirty="0" smtClean="0"/>
              <a:t>•	формы</a:t>
            </a:r>
          </a:p>
          <a:p>
            <a:pPr marL="342900" indent="-342900"/>
            <a:r>
              <a:rPr lang="ru-RU" sz="1600" dirty="0" smtClean="0"/>
              <a:t>•	ошибки</a:t>
            </a:r>
          </a:p>
          <a:p>
            <a:pPr marL="342900" indent="-342900"/>
            <a:r>
              <a:rPr lang="ru-RU" sz="1600" dirty="0" smtClean="0"/>
              <a:t>•	содержимое и текст</a:t>
            </a:r>
          </a:p>
          <a:p>
            <a:pPr marL="342900" indent="-342900"/>
            <a:r>
              <a:rPr lang="ru-RU" sz="1600" dirty="0" smtClean="0"/>
              <a:t>•	помощь</a:t>
            </a:r>
          </a:p>
          <a:p>
            <a:pPr marL="342900" indent="-342900"/>
            <a:r>
              <a:rPr lang="ru-RU" sz="1600" dirty="0" smtClean="0"/>
              <a:t>•	производительность.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6176337"/>
            <a:ext cx="3419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http://www.uxforthemasses.com/usability-reviews/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637" y="1556792"/>
            <a:ext cx="6033851" cy="436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5877272"/>
            <a:ext cx="6336704" cy="3385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Итоговый показатель юзабилити системы – максимум 100 баллов.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784976" cy="622992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 «Школьный сайт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».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Комбинированный подход.</a:t>
            </a:r>
            <a:b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Примеры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обнаруженных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проблем</a:t>
            </a: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196752"/>
            <a:ext cx="54726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/>
              <a:t>К сценарию №1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для Пети </a:t>
            </a:r>
            <a:r>
              <a:rPr lang="ru-RU" sz="1600" b="1" dirty="0" smtClean="0"/>
              <a:t>Ершова:</a:t>
            </a:r>
            <a:endParaRPr lang="ru-RU" sz="1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Страница </a:t>
            </a:r>
            <a:r>
              <a:rPr lang="ru-RU" sz="1400" dirty="0" smtClean="0"/>
              <a:t>«Учителя» в разработке… </a:t>
            </a:r>
            <a:r>
              <a:rPr lang="ru-RU" sz="1400" dirty="0" smtClean="0"/>
              <a:t>А </a:t>
            </a:r>
            <a:r>
              <a:rPr lang="ru-RU" sz="1400" dirty="0" smtClean="0"/>
              <a:t>документы «Сведения о членах методического объединения учителей &lt;название дисциплины</a:t>
            </a:r>
            <a:r>
              <a:rPr lang="ru-RU" sz="1400" dirty="0" smtClean="0"/>
              <a:t>&gt;», имеющиеся в </a:t>
            </a:r>
            <a:r>
              <a:rPr lang="ru-RU" sz="1400" dirty="0" smtClean="0"/>
              <a:t>некоторых предметных разделах </a:t>
            </a:r>
            <a:r>
              <a:rPr lang="ru-RU" sz="1400" dirty="0" smtClean="0"/>
              <a:t>, </a:t>
            </a:r>
            <a:r>
              <a:rPr lang="ru-RU" sz="1400" i="1" dirty="0" smtClean="0"/>
              <a:t>не </a:t>
            </a:r>
            <a:r>
              <a:rPr lang="ru-RU" sz="1400" i="1" dirty="0" smtClean="0"/>
              <a:t>соответствует терминологии персонажа + далеко </a:t>
            </a:r>
            <a:r>
              <a:rPr lang="ru-RU" sz="1400" i="1" dirty="0" smtClean="0"/>
              <a:t>запрятаны.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924944"/>
            <a:ext cx="338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/>
              <a:t>К сценарию №2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для Кузнецовой Ирины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затруднён </a:t>
            </a:r>
            <a:r>
              <a:rPr lang="ru-RU" sz="1400" dirty="0" smtClean="0"/>
              <a:t>поиск конкретного события в фотогалерее. </a:t>
            </a:r>
            <a:r>
              <a:rPr lang="ru-RU" sz="1400" b="1" dirty="0" smtClean="0"/>
              <a:t>Рекомендация</a:t>
            </a:r>
            <a:r>
              <a:rPr lang="ru-RU" sz="1400" dirty="0" smtClean="0"/>
              <a:t>: добавить календарь.</a:t>
            </a:r>
            <a:endParaRPr lang="ru-RU" sz="1400" dirty="0"/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4954726" cy="35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193847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550122" cy="83901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Пример «Школьный сайт». Комбинированный подход.</a:t>
            </a:r>
            <a:b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Оценочная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таблица</a:t>
            </a:r>
            <a:r>
              <a:rPr lang="ru-RU" sz="2800" dirty="0" smtClean="0"/>
              <a:t>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показатель юзабилити.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941168"/>
            <a:ext cx="3168352" cy="8309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Итоговый показатель юзабилити системы </a:t>
            </a:r>
            <a:r>
              <a:rPr lang="ru-RU" sz="1600" dirty="0" smtClean="0"/>
              <a:t>= </a:t>
            </a:r>
            <a:r>
              <a:rPr lang="ru-RU" sz="1600" b="1" dirty="0" smtClean="0"/>
              <a:t>83 балла </a:t>
            </a:r>
            <a:r>
              <a:rPr lang="ru-RU" sz="1600" dirty="0" smtClean="0"/>
              <a:t>из 100 («хороший»)</a:t>
            </a:r>
            <a:endParaRPr lang="ru-RU" sz="16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5281917" cy="332687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830" y="3212976"/>
            <a:ext cx="5309666" cy="32403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Оценка проектного решения</a:t>
            </a:r>
            <a:endParaRPr lang="ru-RU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643050"/>
            <a:ext cx="6400800" cy="714380"/>
          </a:xfrm>
        </p:spPr>
        <p:txBody>
          <a:bodyPr/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Лекция №12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66814" y="4071942"/>
            <a:ext cx="6400800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3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00166" y="3786190"/>
            <a:ext cx="6400800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71538" y="4071942"/>
            <a:ext cx="7286676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Юзабилити-рецензирование</a:t>
            </a:r>
            <a:endParaRPr lang="ru-RU" sz="36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78976"/>
          </a:xfrm>
        </p:spPr>
        <p:txBody>
          <a:bodyPr>
            <a:noAutofit/>
          </a:bodyPr>
          <a:lstStyle/>
          <a:p>
            <a:pPr lvl="0"/>
            <a:r>
              <a:rPr lang="ru-RU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Юзабилити-тестирование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929257"/>
          <a:ext cx="7272808" cy="45110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40160"/>
                <a:gridCol w="5832648"/>
              </a:tblGrid>
              <a:tr h="2599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Назначение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юзабилити интерактивной системы путём в</a:t>
                      </a:r>
                      <a:r>
                        <a:rPr lang="ru-RU" sz="1600" dirty="0" smtClean="0"/>
                        <a:t>ыяснения, как на практике целевые пользователи взаимодействуют с продуктом.</a:t>
                      </a:r>
                      <a:endParaRPr lang="ru-RU" sz="1600" dirty="0"/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Процедура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исследования (бюджет, время, цели, сценарии и др.);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набор пользователей из целевой аудитории;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тестовых сессий;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результатов («мозговой штурм») и вычисление количественных показателей (метрик);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выработка рекомендаций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улучшению дизайна системы.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Сложность проведения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высокие затраты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наём лаборатории, отбор и привлечение пользователей и др.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временные затраты: 2-5 недель.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Инструменты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лабораторное оборудование;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аудио- и видео-регистрация;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средства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онлайн-тестирования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http://www.webcredible.co.uk/i/office/user-test-in-pro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81585"/>
            <a:ext cx="3810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1024"/>
          </a:xfrm>
        </p:spPr>
        <p:txBody>
          <a:bodyPr>
            <a:noAutofit/>
          </a:bodyPr>
          <a:lstStyle/>
          <a:p>
            <a:pPr lvl="0"/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Юзабилити-рецензирование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vs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Юзабилити-тестирование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556792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общего?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выявление </a:t>
            </a:r>
            <a:r>
              <a:rPr lang="ru-RU" dirty="0" smtClean="0"/>
              <a:t>проблем юзабилити и определение их </a:t>
            </a:r>
            <a:r>
              <a:rPr lang="ru-RU" dirty="0" smtClean="0"/>
              <a:t>приоритетов.</a:t>
            </a:r>
          </a:p>
          <a:p>
            <a:endParaRPr lang="ru-RU" b="1" dirty="0" smtClean="0"/>
          </a:p>
          <a:p>
            <a:r>
              <a:rPr lang="ru-RU" b="1" dirty="0" smtClean="0"/>
              <a:t>Одинаковые </a:t>
            </a:r>
            <a:r>
              <a:rPr lang="ru-RU" b="1" dirty="0" smtClean="0"/>
              <a:t>ли проблемы они обнаруживают</a:t>
            </a:r>
            <a:r>
              <a:rPr lang="ru-RU" b="1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/>
              <a:t>рецензии</a:t>
            </a:r>
            <a:r>
              <a:rPr lang="ru-RU" dirty="0" smtClean="0"/>
              <a:t> – поиск высокоуровневых нарушений принципов </a:t>
            </a:r>
            <a:r>
              <a:rPr lang="ru-RU" dirty="0" smtClean="0"/>
              <a:t>проектирования и целостности </a:t>
            </a:r>
            <a:r>
              <a:rPr lang="ru-RU" dirty="0" smtClean="0"/>
              <a:t>дизайна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/>
              <a:t>упускают </a:t>
            </a:r>
            <a:r>
              <a:rPr lang="ru-RU" dirty="0" smtClean="0"/>
              <a:t>проблемы, полученные при тестировании;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/>
              <a:t>находят </a:t>
            </a:r>
            <a:r>
              <a:rPr lang="ru-RU" dirty="0" smtClean="0"/>
              <a:t>такие проблемы, которые не </a:t>
            </a:r>
            <a:r>
              <a:rPr lang="ru-RU" dirty="0" smtClean="0"/>
              <a:t>обнаруживает</a:t>
            </a:r>
            <a:r>
              <a:rPr lang="en-US" dirty="0" smtClean="0"/>
              <a:t> </a:t>
            </a:r>
            <a:r>
              <a:rPr lang="ru-RU" dirty="0" smtClean="0"/>
              <a:t>тестирование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/>
              <a:t>тестирование</a:t>
            </a:r>
            <a:r>
              <a:rPr lang="ru-RU" dirty="0" smtClean="0"/>
              <a:t> – выявление </a:t>
            </a:r>
            <a:r>
              <a:rPr lang="ru-RU" dirty="0" smtClean="0"/>
              <a:t>проблем, связанных с предметной областью продукта и анализом </a:t>
            </a:r>
            <a:r>
              <a:rPr lang="ru-RU" dirty="0" smtClean="0"/>
              <a:t>его задач (на примере реальных пользователей).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/>
              <a:t>Результаты обоих исследований могут пересекаться </a:t>
            </a:r>
            <a:r>
              <a:rPr lang="ru-RU" dirty="0" smtClean="0"/>
              <a:t>(</a:t>
            </a:r>
            <a:r>
              <a:rPr lang="ru-RU" dirty="0" smtClean="0"/>
              <a:t>на</a:t>
            </a:r>
            <a:r>
              <a:rPr lang="ru-RU" b="1" dirty="0" smtClean="0"/>
              <a:t> 41</a:t>
            </a:r>
            <a:r>
              <a:rPr lang="ru-RU" b="1" dirty="0" smtClean="0"/>
              <a:t>%</a:t>
            </a:r>
            <a:r>
              <a:rPr lang="ru-RU" dirty="0" smtClean="0"/>
              <a:t> по данным одного исследования </a:t>
            </a:r>
            <a:r>
              <a:rPr lang="en-US" dirty="0" smtClean="0"/>
              <a:t>[http</a:t>
            </a:r>
            <a:r>
              <a:rPr lang="en-US" dirty="0" smtClean="0"/>
              <a:t>://www.webcredible.co.uk/user-friendly-resources/web-usability/website-review.shtml]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Частные методики. Быстрые методы оценки концепций на ранних стадиях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17340" y="2348880"/>
            <a:ext cx="5709320" cy="34563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400" dirty="0" smtClean="0"/>
              <a:t>Обратная карточная сортировка.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Оценка восприятия визуального стиля пользователями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ru-RU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/>
              <a:t>Тест ожиданий.</a:t>
            </a:r>
          </a:p>
          <a:p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Человеко-центрированное проектирование ПО. Лекция №8.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5877272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UsabilityLab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Быстрые методы оценки концепций на ранних стадиях. Обратная карточная сортировка</a:t>
            </a: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14546" y="6356350"/>
            <a:ext cx="4714908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№8.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1529732"/>
          <a:ext cx="8001056" cy="43281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14512"/>
                <a:gridCol w="6286544"/>
              </a:tblGrid>
              <a:tr h="2599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метода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Обратная карточная сортировка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99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Назначение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информационной архитектуры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понятна ли пользователю навигация.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Процедура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2000" dirty="0" smtClean="0"/>
                        <a:t>пользователю показывают детальный макет, на котором пронумерованы интерактивные объекты;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2000" dirty="0" smtClean="0"/>
                        <a:t>задают серию вопросов вида «где вы станете искать информацию о том-то или том-то»;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2000" dirty="0" smtClean="0"/>
                        <a:t>пользователь в ответ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выбирает номер объекта на макете.</a:t>
                      </a:r>
                    </a:p>
                  </a:txBody>
                  <a:tcPr/>
                </a:tc>
              </a:tr>
              <a:tr h="37470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Результат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«правильных» ответов и перечни вопросов, на которые не были даны «правильные» ответы и варианты «неверных ответов» 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818"/>
          <a:stretch>
            <a:fillRect/>
          </a:stretch>
        </p:blipFill>
        <p:spPr bwMode="auto">
          <a:xfrm>
            <a:off x="714348" y="1000108"/>
            <a:ext cx="7715304" cy="51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Обратная карточная сортировка. Пример (1).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00232" y="6356350"/>
            <a:ext cx="514353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№8.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0979" y="6072206"/>
            <a:ext cx="5619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</a:t>
            </a:r>
            <a:r>
              <a:rPr lang="en-US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UsabilityLab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См.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вебинар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http://userexperience.ru/xfiles/webinar-43/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r="51781" b="38191"/>
          <a:stretch>
            <a:fillRect/>
          </a:stretch>
        </p:blipFill>
        <p:spPr bwMode="auto">
          <a:xfrm>
            <a:off x="571472" y="2571744"/>
            <a:ext cx="401566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Обратная карточная сортировка. Пример (2).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00232" y="6356350"/>
            <a:ext cx="514353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№8.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0979" y="6121619"/>
            <a:ext cx="5619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</a:t>
            </a:r>
            <a:r>
              <a:rPr lang="en-US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UsabilityLab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См.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вебинар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http://userexperience.ru/xfiles/webinar-43/</a:t>
            </a:r>
            <a:endParaRPr lang="ru-RU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818" t="15108" r="13045" b="73905"/>
          <a:stretch>
            <a:fillRect/>
          </a:stretch>
        </p:blipFill>
        <p:spPr bwMode="auto">
          <a:xfrm>
            <a:off x="381000" y="1214422"/>
            <a:ext cx="8382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964661" y="2171634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Задания пользователям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61604" r="51781"/>
          <a:stretch>
            <a:fillRect/>
          </a:stretch>
        </p:blipFill>
        <p:spPr bwMode="auto">
          <a:xfrm>
            <a:off x="4595362" y="2571744"/>
            <a:ext cx="39886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419872" y="429309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589240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4293096"/>
            <a:ext cx="26642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Быстрые методы оценки концепций на ранних стадиях. Тест ожиданий</a:t>
            </a: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14546" y="6356350"/>
            <a:ext cx="442915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№8.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1428736"/>
          <a:ext cx="8001056" cy="4937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8637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метода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Тест ожиданий</a:t>
                      </a:r>
                      <a:endParaRPr lang="ru-RU" sz="2000" dirty="0"/>
                    </a:p>
                  </a:txBody>
                  <a:tcPr/>
                </a:tc>
              </a:tr>
              <a:tr h="38637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Назначение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Сравнение ожидаемого и фактического поведения элементов ПИ.</a:t>
                      </a:r>
                      <a:endParaRPr lang="ru-RU" sz="2000" dirty="0"/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Процедура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2000" dirty="0" smtClean="0"/>
                        <a:t>Показать пользователю детальный макет или интерактивный макет продукта.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2000" dirty="0" smtClean="0"/>
                        <a:t>Задать вопросы об ожидаемом поведении того или иного элемента, например: </a:t>
                      </a:r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«Что вы ожидаете увидеть, когда нажмёте на него?»</a:t>
                      </a:r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«Что произойдёт после выбора этой опции?»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2000" dirty="0" smtClean="0"/>
                        <a:t>Сравнить ожидания пользователей с тем, что планировалось реализовать.</a:t>
                      </a:r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Результат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Перечень элементов ПИ (или экранов в целом), поведение которых пользователю неочевидно.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Место в общем плане проектирования</a:t>
            </a: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00232" y="6429396"/>
            <a:ext cx="4929222" cy="292079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№12.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863" y="828695"/>
            <a:ext cx="72786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6753260" y="3314952"/>
            <a:ext cx="1427050" cy="504056"/>
          </a:xfrm>
          <a:prstGeom prst="roundRect">
            <a:avLst>
              <a:gd name="adj" fmla="val 48667"/>
            </a:avLst>
          </a:prstGeom>
          <a:solidFill>
            <a:schemeClr val="tx2">
              <a:lumMod val="60000"/>
              <a:lumOff val="40000"/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18864" y="1988840"/>
            <a:ext cx="8229600" cy="42805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400" b="1" dirty="0" smtClean="0"/>
              <a:t>полная</a:t>
            </a:r>
            <a:r>
              <a:rPr lang="ru-RU" sz="2400" dirty="0" smtClean="0"/>
              <a:t> оценка юзабилити систем (оценка завершённых продуктов):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ru-RU" sz="2400" i="1" dirty="0" smtClean="0"/>
              <a:t>для оценки качества </a:t>
            </a:r>
            <a:r>
              <a:rPr lang="ru-RU" sz="2400" dirty="0" smtClean="0"/>
              <a:t>готового продукта (что делать с выявленными недостатками!?)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ru-RU" sz="2400" i="1" dirty="0" smtClean="0"/>
              <a:t>для </a:t>
            </a:r>
            <a:r>
              <a:rPr lang="ru-RU" sz="2400" i="1" dirty="0" err="1" smtClean="0"/>
              <a:t>перепроектирования</a:t>
            </a:r>
            <a:r>
              <a:rPr lang="ru-RU" sz="2400" i="1" dirty="0" smtClean="0"/>
              <a:t> </a:t>
            </a:r>
            <a:r>
              <a:rPr lang="ru-RU" sz="2400" dirty="0" smtClean="0"/>
              <a:t>готового продукта (для разработки новой версии);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ru-RU" sz="2400" i="1" dirty="0" smtClean="0"/>
              <a:t>для сравнения </a:t>
            </a:r>
            <a:r>
              <a:rPr lang="ru-RU" sz="2400" dirty="0" smtClean="0"/>
              <a:t>разных продуктов.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b="1" dirty="0" smtClean="0"/>
              <a:t>промежуточная</a:t>
            </a:r>
            <a:r>
              <a:rPr lang="ru-RU" sz="2400" dirty="0" smtClean="0"/>
              <a:t> оценка: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ru-RU" sz="2400" dirty="0" smtClean="0"/>
              <a:t>тестируется </a:t>
            </a:r>
            <a:r>
              <a:rPr lang="ru-RU" sz="2400" i="1" dirty="0" smtClean="0"/>
              <a:t>конкретная концепция </a:t>
            </a:r>
            <a:r>
              <a:rPr lang="ru-RU" sz="2400" dirty="0" smtClean="0"/>
              <a:t>продукта на этапе, когда изменения в проекте ещё допустимы.</a:t>
            </a:r>
          </a:p>
          <a:p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Человеко-центрированное проектирование ПО. Лекция №8.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83032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Мероприятия по оценке проектного решения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1277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оценок юзабилити системы, или когда проводить оценку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83032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Мероприятия по оценке проектного решения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46327"/>
            <a:ext cx="7349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/>
              <a:t>Экспертное </a:t>
            </a:r>
            <a:r>
              <a:rPr lang="ru-RU" sz="2000" dirty="0" err="1" smtClean="0"/>
              <a:t>юзабилити-рецензирование</a:t>
            </a:r>
            <a:r>
              <a:rPr lang="ru-RU" sz="2000" dirty="0" smtClean="0"/>
              <a:t> (</a:t>
            </a:r>
            <a:r>
              <a:rPr lang="en-US" sz="2000" dirty="0" smtClean="0"/>
              <a:t>usability-reviewing</a:t>
            </a:r>
            <a:r>
              <a:rPr lang="ru-RU" sz="2000" dirty="0" smtClean="0"/>
              <a:t>).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Привлекаются эксперты для обследования системы с целью выявления потенциальных проблем юзабилити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err="1" smtClean="0"/>
              <a:t>Юзабилити-тестирование</a:t>
            </a:r>
            <a:r>
              <a:rPr lang="ru-RU" sz="2000" dirty="0" smtClean="0"/>
              <a:t> (</a:t>
            </a:r>
            <a:r>
              <a:rPr lang="en-US" sz="2000" dirty="0" smtClean="0"/>
              <a:t>usability-testing</a:t>
            </a:r>
            <a:r>
              <a:rPr lang="ru-RU" sz="2000" dirty="0" smtClean="0"/>
              <a:t>).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Привлекаются пользователи из целевой группы продукта для оценки системы путём практического выполнения заданий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96955" y="1484784"/>
            <a:ext cx="5950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типа исследований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юзабилити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941168"/>
            <a:ext cx="6624736" cy="7386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Юзабилити</a:t>
            </a:r>
            <a:r>
              <a:rPr lang="ru-RU" sz="1400" dirty="0" smtClean="0"/>
              <a:t> – это степень эффективности, продуктивности и удовлетворенности, с которой продукт может использоваться определенными пользователями для достижения определенных целей в определенном контексте. [ISO 9241-11]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78976"/>
          </a:xfrm>
        </p:spPr>
        <p:txBody>
          <a:bodyPr>
            <a:noAutofit/>
          </a:bodyPr>
          <a:lstStyle/>
          <a:p>
            <a:pPr lvl="0"/>
            <a:r>
              <a:rPr lang="ru-RU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Юзабилити-рецензирование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011017"/>
          <a:ext cx="8352928" cy="522629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840760"/>
              </a:tblGrid>
              <a:tr h="2599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Назначение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юзабилити интерактивной системы путём анализа соответствия набору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юзабилити-принципов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практике общепризнанных наилучшими.</a:t>
                      </a:r>
                      <a:endParaRPr lang="ru-RU" sz="1600" dirty="0"/>
                    </a:p>
                  </a:txBody>
                  <a:tcPr/>
                </a:tc>
              </a:tr>
              <a:tr h="6238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 применения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см. общие случаи оценки юзабилити системы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lv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перед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юзабилити-тестированием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3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Подвиды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без использования списка «эвристик»;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использованием «списка эвристик» 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heuristic based reviews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сценарный обход 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scenario based reviews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комбинированный</a:t>
                      </a:r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Процедура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каждый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эксперт независимо обследует систему (несколько проходов) и записывает обнаруженные проблемы;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эксперты совместно вырабатывают единый список проблем;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каждой проблеме назначаются приоритет (важность для успеха продукта) и предлагают идеи решения.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Сложность проведения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общем случае требует приглашения 3-5 экспертов;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может потребоваться наблюдатель (со стороны разработчика);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временные затраты: 1-3 дня.</a:t>
                      </a:r>
                    </a:p>
                  </a:txBody>
                  <a:tcPr/>
                </a:tc>
              </a:tr>
              <a:tr h="5482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Инструменты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 или её прототип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(в любом виде)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бланки для фиксации обнаруженных проблем;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бланк отчёта.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78976"/>
          </a:xfrm>
        </p:spPr>
        <p:txBody>
          <a:bodyPr>
            <a:noAutofit/>
          </a:bodyPr>
          <a:lstStyle/>
          <a:p>
            <a:pPr lvl="0"/>
            <a:r>
              <a:rPr lang="ru-RU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Юзабилити-рецензирование</a:t>
            </a: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Эвристики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5674" y="1052736"/>
            <a:ext cx="2988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 эвристик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Якоба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Нильсена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http://www.useit.com/papers/heuristic/heuristic_list.html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3429000"/>
            <a:ext cx="28803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/>
              <a:t>Якоб</a:t>
            </a:r>
            <a:r>
              <a:rPr lang="ru-RU" sz="1400" dirty="0" smtClean="0"/>
              <a:t> </a:t>
            </a:r>
            <a:r>
              <a:rPr lang="ru-RU" sz="1400" dirty="0" err="1" smtClean="0"/>
              <a:t>Нильсен</a:t>
            </a:r>
            <a:r>
              <a:rPr lang="ru-RU" sz="1400" dirty="0" smtClean="0"/>
              <a:t> (</a:t>
            </a:r>
            <a:r>
              <a:rPr lang="en-US" sz="1400" dirty="0" err="1" smtClean="0"/>
              <a:t>Jakob</a:t>
            </a:r>
            <a:r>
              <a:rPr lang="en-US" sz="1400" dirty="0" smtClean="0"/>
              <a:t> Nielsen</a:t>
            </a:r>
            <a:r>
              <a:rPr lang="ru-RU" sz="1400" dirty="0" smtClean="0"/>
              <a:t>)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r>
              <a:rPr lang="en-US" sz="1400" dirty="0" smtClean="0"/>
              <a:t>Ph.D.</a:t>
            </a:r>
            <a:r>
              <a:rPr lang="ru-RU" sz="1400" dirty="0" smtClean="0"/>
              <a:t> в области человеко-машинного взаимодействия</a:t>
            </a:r>
            <a:r>
              <a:rPr lang="en-US" sz="1400" dirty="0" smtClean="0"/>
              <a:t>,</a:t>
            </a:r>
            <a:r>
              <a:rPr lang="ru-RU" sz="1400" dirty="0" smtClean="0"/>
              <a:t> «защитник пользователей»</a:t>
            </a:r>
            <a:r>
              <a:rPr lang="en-US" sz="1400" dirty="0" smtClean="0"/>
              <a:t> </a:t>
            </a:r>
            <a:r>
              <a:rPr lang="ru-RU" sz="1400" dirty="0" smtClean="0"/>
              <a:t>и руководитель компании</a:t>
            </a:r>
            <a:r>
              <a:rPr lang="en-US" sz="1400" dirty="0" smtClean="0"/>
              <a:t> </a:t>
            </a:r>
            <a:r>
              <a:rPr lang="en-US" sz="1400" dirty="0" smtClean="0">
                <a:hlinkClick r:id="rId3" tooltip="Company home page"/>
              </a:rPr>
              <a:t>Nielsen Norman Group</a:t>
            </a:r>
            <a:r>
              <a:rPr lang="ru-RU" sz="1400" dirty="0" smtClean="0"/>
              <a:t>, основанной совместно с  Дональдом </a:t>
            </a:r>
            <a:r>
              <a:rPr lang="ru-RU" sz="1400" dirty="0" err="1" smtClean="0"/>
              <a:t>Норманом</a:t>
            </a:r>
            <a:r>
              <a:rPr lang="en-US" sz="1400" dirty="0" smtClean="0"/>
              <a:t> (</a:t>
            </a:r>
            <a:r>
              <a:rPr lang="ru-RU" sz="1400" dirty="0" smtClean="0"/>
              <a:t>бывшим вице-президентом «</a:t>
            </a:r>
            <a:r>
              <a:rPr lang="ru-RU" sz="1400" dirty="0" err="1" smtClean="0"/>
              <a:t>Apple</a:t>
            </a:r>
            <a:r>
              <a:rPr lang="ru-RU" sz="1400" dirty="0" smtClean="0"/>
              <a:t> </a:t>
            </a:r>
            <a:r>
              <a:rPr lang="ru-RU" sz="1400" dirty="0" err="1" smtClean="0"/>
              <a:t>Computer</a:t>
            </a:r>
            <a:r>
              <a:rPr lang="ru-RU" sz="1400" dirty="0" smtClean="0"/>
              <a:t>».</a:t>
            </a:r>
            <a:r>
              <a:rPr lang="en-US" sz="1400" dirty="0" smtClean="0"/>
              <a:t>)</a:t>
            </a:r>
            <a:r>
              <a:rPr lang="ru-RU" sz="1400" dirty="0" smtClean="0"/>
              <a:t> в 1998</a:t>
            </a:r>
            <a:r>
              <a:rPr lang="en-US" sz="1400" dirty="0" smtClean="0"/>
              <a:t>.</a:t>
            </a:r>
            <a:r>
              <a:rPr lang="ru-RU" sz="1400" dirty="0" smtClean="0"/>
              <a:t> До этого </a:t>
            </a:r>
            <a:r>
              <a:rPr lang="ru-RU" sz="1400" dirty="0" err="1" smtClean="0"/>
              <a:t>Нильсен</a:t>
            </a:r>
            <a:r>
              <a:rPr lang="en-US" sz="1400" dirty="0" smtClean="0"/>
              <a:t> </a:t>
            </a:r>
            <a:r>
              <a:rPr lang="ru-RU" sz="1400" dirty="0" smtClean="0"/>
              <a:t>занимал должность ведущего инженера в компании «</a:t>
            </a:r>
            <a:r>
              <a:rPr lang="ru-RU" sz="1400" dirty="0" err="1" smtClean="0"/>
              <a:t>Sun</a:t>
            </a:r>
            <a:r>
              <a:rPr lang="ru-RU" sz="1400" dirty="0" smtClean="0"/>
              <a:t> </a:t>
            </a:r>
            <a:r>
              <a:rPr lang="ru-RU" sz="1400" dirty="0" err="1" smtClean="0"/>
              <a:t>Microsystems</a:t>
            </a:r>
            <a:r>
              <a:rPr lang="ru-RU" sz="1400" dirty="0" smtClean="0"/>
              <a:t>», где был специалистом по юзабилити.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29300" y="2780928"/>
            <a:ext cx="2790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"</a:t>
            </a:r>
            <a:r>
              <a:rPr lang="en-US" sz="1400" dirty="0" smtClean="0">
                <a:hlinkClick r:id="rId4" tooltip="Access to the Times' site requires registration"/>
              </a:rPr>
              <a:t>the guru of Web page usability</a:t>
            </a:r>
            <a:r>
              <a:rPr lang="en-US" sz="1400" dirty="0" smtClean="0"/>
              <a:t>" </a:t>
            </a:r>
          </a:p>
          <a:p>
            <a:pPr algn="ctr"/>
            <a:r>
              <a:rPr lang="en-US" sz="1400" dirty="0" smtClean="0"/>
              <a:t>(©The New York Times)</a:t>
            </a:r>
            <a:endParaRPr lang="ru-RU" sz="1400" dirty="0"/>
          </a:p>
        </p:txBody>
      </p:sp>
      <p:pic>
        <p:nvPicPr>
          <p:cNvPr id="2050" name="Picture 2" descr="http://www.cs.umd.edu/hcil/muiseum/nielsen/jakob_yellowtie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855" y="1052736"/>
            <a:ext cx="1324947" cy="165618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16024" y="1412776"/>
            <a:ext cx="55081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Обратная связь</a:t>
            </a:r>
            <a:r>
              <a:rPr lang="en-US" sz="1400" dirty="0" smtClean="0"/>
              <a:t> [</a:t>
            </a:r>
            <a:r>
              <a:rPr lang="ru-RU" sz="1400" dirty="0" smtClean="0"/>
              <a:t>Информирование о текущем состоянии системы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Соответствие поведения и языка системы </a:t>
            </a:r>
            <a:r>
              <a:rPr lang="ru-RU" sz="1400" b="1" dirty="0" err="1" smtClean="0"/>
              <a:t>внекомпьютерной</a:t>
            </a:r>
            <a:r>
              <a:rPr lang="ru-RU" sz="1400" b="1" dirty="0" smtClean="0"/>
              <a:t> действительности</a:t>
            </a:r>
            <a:r>
              <a:rPr lang="ru-RU" sz="1400" dirty="0" smtClean="0"/>
              <a:t>. </a:t>
            </a:r>
            <a:r>
              <a:rPr lang="en-US" sz="1400" dirty="0" smtClean="0"/>
              <a:t>[</a:t>
            </a:r>
            <a:r>
              <a:rPr lang="ru-RU" sz="1400" dirty="0" smtClean="0"/>
              <a:t>Следование общепринятым соглашениям в обычном мире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Свобода совершения ошибок пользователем</a:t>
            </a:r>
            <a:r>
              <a:rPr lang="ru-RU" sz="1400" dirty="0" smtClean="0"/>
              <a:t> </a:t>
            </a:r>
            <a:r>
              <a:rPr lang="en-US" sz="1400" dirty="0" smtClean="0"/>
              <a:t>[</a:t>
            </a:r>
            <a:r>
              <a:rPr lang="ru-RU" sz="1400" dirty="0" smtClean="0"/>
              <a:t>Необходимость «экстренных выходов» из нежелательного состояния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Целостность и следование стандартам</a:t>
            </a:r>
            <a:r>
              <a:rPr lang="ru-RU" sz="1400" dirty="0" smtClean="0"/>
              <a:t> </a:t>
            </a:r>
            <a:r>
              <a:rPr lang="en-US" sz="1400" dirty="0" smtClean="0"/>
              <a:t>[</a:t>
            </a:r>
            <a:r>
              <a:rPr lang="ru-RU" sz="1400" dirty="0" smtClean="0"/>
              <a:t>Единообразие в передаче информации и использования функций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Предотвращение ошибок </a:t>
            </a:r>
            <a:r>
              <a:rPr lang="en-US" sz="1400" dirty="0" smtClean="0"/>
              <a:t>[</a:t>
            </a:r>
            <a:r>
              <a:rPr lang="ru-RU" sz="1400" dirty="0" smtClean="0"/>
              <a:t>Защита пользователя от совершения ошибок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Минимизация необходимости запоминать/вспоминать </a:t>
            </a:r>
            <a:r>
              <a:rPr lang="en-US" sz="1400" dirty="0" smtClean="0"/>
              <a:t>[</a:t>
            </a:r>
            <a:r>
              <a:rPr lang="ru-RU" sz="1400" dirty="0" smtClean="0"/>
              <a:t>Отображение полного контекста для решения текущей задачи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Гибкость использования системы</a:t>
            </a:r>
            <a:r>
              <a:rPr lang="ru-RU" sz="1400" dirty="0" smtClean="0"/>
              <a:t>.</a:t>
            </a:r>
            <a:r>
              <a:rPr lang="en-US" sz="1400" dirty="0" smtClean="0"/>
              <a:t> [</a:t>
            </a:r>
            <a:r>
              <a:rPr lang="ru-RU" sz="1400" dirty="0" smtClean="0"/>
              <a:t>Короткие пути для опытных/профессиональных пользователей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Эстетика и минимализм в дизайне </a:t>
            </a:r>
            <a:r>
              <a:rPr lang="en-US" sz="1400" dirty="0" smtClean="0"/>
              <a:t>[</a:t>
            </a:r>
            <a:r>
              <a:rPr lang="ru-RU" sz="1400" dirty="0" smtClean="0"/>
              <a:t>Минимализм в подаче сведений, важных для решения текущей задачи</a:t>
            </a:r>
            <a:r>
              <a:rPr lang="en-US" sz="1400" dirty="0" smtClean="0"/>
              <a:t>]</a:t>
            </a:r>
            <a:r>
              <a:rPr lang="ru-RU" sz="1400" dirty="0" smtClean="0"/>
              <a:t>.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Помощь в опознавании, диагностике ошибок и восстановлению после них</a:t>
            </a:r>
            <a:endParaRPr lang="ru-RU" sz="1400" dirty="0" smtClean="0"/>
          </a:p>
          <a:p>
            <a:pPr marL="342900" lvl="0" indent="-342900">
              <a:buFont typeface="+mj-lt"/>
              <a:buAutoNum type="arabicParenR"/>
            </a:pPr>
            <a:r>
              <a:rPr lang="ru-RU" sz="1400" b="1" dirty="0" smtClean="0"/>
              <a:t>Справочная информация </a:t>
            </a:r>
            <a:r>
              <a:rPr lang="en-US" sz="1400" dirty="0" smtClean="0"/>
              <a:t>[</a:t>
            </a:r>
            <a:r>
              <a:rPr lang="ru-RU" sz="1400" dirty="0" smtClean="0"/>
              <a:t>Справка: быстрая, краткая, продуктивная</a:t>
            </a:r>
            <a:r>
              <a:rPr lang="en-US" sz="1400" dirty="0" smtClean="0"/>
              <a:t>]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78976"/>
          </a:xfrm>
        </p:spPr>
        <p:txBody>
          <a:bodyPr>
            <a:noAutofit/>
          </a:bodyPr>
          <a:lstStyle/>
          <a:p>
            <a:pPr lvl="0"/>
            <a:r>
              <a:rPr lang="ru-RU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Юзабилити-рецензирование</a:t>
            </a: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Детали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1229" y="908720"/>
            <a:ext cx="4461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Сколько экспертов необходимо?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65804" y="155679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Эксперимент №1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http://www.useit.com/papers/heuristic/heuristic_evaluation.html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Matrix of the finding of usability proble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8" y="1916832"/>
            <a:ext cx="3830634" cy="28083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4869160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/>
              <a:t>[</a:t>
            </a:r>
            <a:r>
              <a:rPr lang="ru-RU" sz="1400" b="1" dirty="0" err="1" smtClean="0"/>
              <a:t>Nielsen</a:t>
            </a:r>
            <a:r>
              <a:rPr lang="ru-RU" sz="1400" b="1" dirty="0" smtClean="0"/>
              <a:t>, 1992</a:t>
            </a:r>
            <a:r>
              <a:rPr lang="en-US" sz="1400" b="1" dirty="0" smtClean="0"/>
              <a:t>]</a:t>
            </a:r>
            <a:r>
              <a:rPr lang="ru-RU" sz="1400" b="1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система автоответчика, с помощью которого клиенты банка получали доступ к своим счетам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16 различных проблем;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19 участников (экспертов).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155679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Эксперимент №2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00092" y="479715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sym typeface="Wingdings" pitchFamily="2" charset="2"/>
              </a:rPr>
              <a:t></a:t>
            </a:r>
            <a:r>
              <a:rPr lang="ru-RU" sz="1600" dirty="0" smtClean="0"/>
              <a:t> наилучшее число экспертов – от 3 до 5</a:t>
            </a:r>
            <a:endParaRPr lang="ru-RU" sz="1600" dirty="0"/>
          </a:p>
        </p:txBody>
      </p:sp>
      <p:pic>
        <p:nvPicPr>
          <p:cNvPr id="45060" name="Picture 4" descr="Curve of number of usability problems found as more evaluators are ad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39"/>
            <a:ext cx="3960440" cy="274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57422" y="6356350"/>
            <a:ext cx="4786346" cy="365125"/>
          </a:xfrm>
        </p:spPr>
        <p:txBody>
          <a:bodyPr/>
          <a:lstStyle/>
          <a:p>
            <a:r>
              <a:rPr lang="ru-RU" dirty="0" smtClean="0"/>
              <a:t>Человеко-центрированное проектирование ПО. Лекция №1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1F37-BD2B-4FE2-92F0-D2A1C5EAD29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78976"/>
          </a:xfrm>
        </p:spPr>
        <p:txBody>
          <a:bodyPr>
            <a:noAutofit/>
          </a:bodyPr>
          <a:lstStyle/>
          <a:p>
            <a:pPr lvl="0"/>
            <a:r>
              <a:rPr lang="ru-RU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Юзабилити-рецензирование</a:t>
            </a:r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Детали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(2)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1229" y="908720"/>
            <a:ext cx="4461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Сколько экспертов необходимо?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7084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Эксперимент №</a:t>
            </a:r>
            <a:r>
              <a:rPr lang="en-US" b="1" dirty="0" smtClean="0"/>
              <a:t>2</a:t>
            </a:r>
            <a:r>
              <a:rPr lang="ru-RU" b="1" dirty="0" smtClean="0"/>
              <a:t> (продолжение)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http://www.useit.com/papers/heuristic/heuristic_evaluation.html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415059"/>
            <a:ext cx="4320480" cy="2246769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[Nielsen and </a:t>
            </a:r>
            <a:r>
              <a:rPr lang="en-US" sz="1400" b="1" dirty="0" err="1" smtClean="0"/>
              <a:t>Landauer</a:t>
            </a:r>
            <a:r>
              <a:rPr lang="en-US" sz="1400" b="1" dirty="0" smtClean="0"/>
              <a:t> , 1993]</a:t>
            </a:r>
            <a:r>
              <a:rPr lang="ru-RU" sz="1400" b="1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6 проектов;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L</a:t>
            </a:r>
            <a:r>
              <a:rPr lang="ru-RU" sz="1400" dirty="0" smtClean="0"/>
              <a:t> – от 19</a:t>
            </a:r>
            <a:r>
              <a:rPr lang="en-US" sz="1400" dirty="0" smtClean="0"/>
              <a:t>%</a:t>
            </a:r>
            <a:r>
              <a:rPr lang="ru-RU" sz="1400" dirty="0" smtClean="0"/>
              <a:t> до 51</a:t>
            </a:r>
            <a:r>
              <a:rPr lang="en-US" sz="1400" dirty="0" smtClean="0"/>
              <a:t>%$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N – </a:t>
            </a:r>
            <a:r>
              <a:rPr lang="ru-RU" sz="1400" dirty="0" smtClean="0"/>
              <a:t>от 16% до 50%;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Стоимость = $(4,000 + 600i) = 6.400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Стоимость каждой необнаруженной ошибки составляла 15000$.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Оптимальное количество участников – 4 человека.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Общая стоимость найденных проблем </a:t>
            </a:r>
            <a:r>
              <a:rPr lang="en-US" sz="1400" dirty="0" smtClean="0"/>
              <a:t>~</a:t>
            </a:r>
            <a:r>
              <a:rPr lang="ru-RU" sz="1400" dirty="0" smtClean="0"/>
              <a:t> </a:t>
            </a:r>
            <a:r>
              <a:rPr lang="ru-RU" sz="1200" dirty="0" smtClean="0"/>
              <a:t>395000</a:t>
            </a:r>
            <a:r>
              <a:rPr lang="ru-RU" sz="1400" dirty="0" smtClean="0"/>
              <a:t>$.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830883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</a:t>
            </a: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 = N(1 - (1-L)</a:t>
            </a:r>
            <a:r>
              <a:rPr lang="en-US" sz="2000" b="1" baseline="30000" dirty="0" err="1" smtClean="0"/>
              <a:t>i</a:t>
            </a:r>
            <a:r>
              <a:rPr lang="en-US" sz="2000" dirty="0" smtClean="0"/>
              <a:t> )</a:t>
            </a:r>
            <a:r>
              <a:rPr lang="ru-RU" sz="2000" dirty="0" smtClean="0"/>
              <a:t>, </a:t>
            </a:r>
            <a:endParaRPr lang="ru-RU" sz="1400" dirty="0" smtClean="0"/>
          </a:p>
          <a:p>
            <a:r>
              <a:rPr lang="ru-RU" sz="1400" dirty="0" smtClean="0"/>
              <a:t>К – это количество обнаруженных проблем;</a:t>
            </a:r>
          </a:p>
          <a:p>
            <a:r>
              <a:rPr lang="en-US" sz="1400" dirty="0" smtClean="0"/>
              <a:t>N</a:t>
            </a:r>
            <a:r>
              <a:rPr lang="ru-RU" sz="1400" dirty="0" smtClean="0"/>
              <a:t> – общее количество различных проблем;</a:t>
            </a:r>
            <a:endParaRPr lang="en-US" sz="1400" dirty="0" smtClean="0"/>
          </a:p>
          <a:p>
            <a:r>
              <a:rPr lang="en-US" sz="1400" dirty="0" smtClean="0"/>
              <a:t>L</a:t>
            </a:r>
            <a:r>
              <a:rPr lang="ru-RU" sz="1400" dirty="0" smtClean="0"/>
              <a:t> – среднее количество проблем, обнаруженных одним экспертом;</a:t>
            </a:r>
          </a:p>
          <a:p>
            <a:r>
              <a:rPr lang="en-US" sz="1400" dirty="0" err="1" smtClean="0"/>
              <a:t>i</a:t>
            </a:r>
            <a:r>
              <a:rPr lang="en-US" sz="1400" dirty="0" smtClean="0"/>
              <a:t> – </a:t>
            </a:r>
            <a:r>
              <a:rPr lang="ru-RU" sz="1400" dirty="0" smtClean="0"/>
              <a:t>количество экспертов.</a:t>
            </a:r>
            <a:endParaRPr lang="ru-RU" sz="1400" dirty="0"/>
          </a:p>
        </p:txBody>
      </p:sp>
      <p:pic>
        <p:nvPicPr>
          <p:cNvPr id="47106" name="Picture 2" descr="Curve of ratio of benefits to costs as more evaluators are ad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163" y="1542851"/>
            <a:ext cx="3945643" cy="288032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805772" y="5071243"/>
            <a:ext cx="3816424" cy="7386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Для того, чтобы определить оптимальное число экспертов, необходимо соотнести стоимость эвристической оценки с её отдачей.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4034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Соотношение отдачи от оценки к её стоимости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38781</TotalTime>
  <Words>2475</Words>
  <Application>Microsoft Office PowerPoint</Application>
  <PresentationFormat>Экран (4:3)</PresentationFormat>
  <Paragraphs>351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Учебный курс «Человеко-центрированное проектирование ПО»</vt:lpstr>
      <vt:lpstr>Оценка проектного решения</vt:lpstr>
      <vt:lpstr>Место в общем плане проектирования</vt:lpstr>
      <vt:lpstr>Мероприятия по оценке проектного решения</vt:lpstr>
      <vt:lpstr>Мероприятия по оценке проектного решения</vt:lpstr>
      <vt:lpstr>Юзабилити-рецензирование</vt:lpstr>
      <vt:lpstr>Юзабилити-рецензирование. Эвристики</vt:lpstr>
      <vt:lpstr>Юзабилити-рецензирование. Детали</vt:lpstr>
      <vt:lpstr>Юзабилити-рецензирование. Детали (2)</vt:lpstr>
      <vt:lpstr>Достоинства и недостатки экспертных оценок</vt:lpstr>
      <vt:lpstr>Примеры юзабилити-рецензий (1)</vt:lpstr>
      <vt:lpstr>Примеры юзабилити-рецензий (2)</vt:lpstr>
      <vt:lpstr>Примеры юзабилити-рецензий (3)</vt:lpstr>
      <vt:lpstr>Примеры юзабилити-рецензий (4)</vt:lpstr>
      <vt:lpstr>Примеры юзабилити-рецензий (5)</vt:lpstr>
      <vt:lpstr>Комбинированный подход к экспертному рецензированию (1)</vt:lpstr>
      <vt:lpstr>Комбинированный подход к экспертному рецензированию (2)</vt:lpstr>
      <vt:lpstr>Пример «Школьный сайт». Комбинированный подход. Примеры обнаруженных проблем</vt:lpstr>
      <vt:lpstr>Пример «Школьный сайт». Комбинированный подход. Оценочная таблица. Общий показатель юзабилити.</vt:lpstr>
      <vt:lpstr>Юзабилити-тестирование</vt:lpstr>
      <vt:lpstr>Юзабилити-рецензирование vs.  Юзабилити-тестирование</vt:lpstr>
      <vt:lpstr>Частные методики. Быстрые методы оценки концепций на ранних стадиях</vt:lpstr>
      <vt:lpstr>Быстрые методы оценки концепций на ранних стадиях. Обратная карточная сортировка</vt:lpstr>
      <vt:lpstr>Обратная карточная сортировка. Пример (1).</vt:lpstr>
      <vt:lpstr>Обратная карточная сортировка. Пример (2).</vt:lpstr>
      <vt:lpstr>Быстрые методы оценки концепций на ранних стадиях. Тест ожиданий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Пескова Ольга</dc:creator>
  <cp:lastModifiedBy>admin_kitty</cp:lastModifiedBy>
  <cp:revision>1548</cp:revision>
  <dcterms:created xsi:type="dcterms:W3CDTF">2010-01-19T11:24:07Z</dcterms:created>
  <dcterms:modified xsi:type="dcterms:W3CDTF">2011-04-08T15:57:09Z</dcterms:modified>
</cp:coreProperties>
</file>